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autoCompressPictures="0">
  <p:sldMasterIdLst>
    <p:sldMasterId id="2147483926" r:id="rId1"/>
  </p:sldMasterIdLst>
  <p:notesMasterIdLst>
    <p:notesMasterId r:id="rId17"/>
  </p:notesMasterIdLst>
  <p:handoutMasterIdLst>
    <p:handoutMasterId r:id="rId18"/>
  </p:handoutMasterIdLst>
  <p:sldIdLst>
    <p:sldId id="307" r:id="rId2"/>
    <p:sldId id="256" r:id="rId3"/>
    <p:sldId id="301" r:id="rId4"/>
    <p:sldId id="303" r:id="rId5"/>
    <p:sldId id="309" r:id="rId6"/>
    <p:sldId id="310" r:id="rId7"/>
    <p:sldId id="311" r:id="rId8"/>
    <p:sldId id="318" r:id="rId9"/>
    <p:sldId id="277" r:id="rId10"/>
    <p:sldId id="312" r:id="rId11"/>
    <p:sldId id="267" r:id="rId12"/>
    <p:sldId id="314" r:id="rId13"/>
    <p:sldId id="317" r:id="rId14"/>
    <p:sldId id="315" r:id="rId15"/>
    <p:sldId id="292" r:id="rId16"/>
  </p:sldIdLst>
  <p:sldSz cx="12192000" cy="6858000"/>
  <p:notesSz cx="6888163" cy="1002188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3FF"/>
    <a:srgbClr val="FCEBE0"/>
    <a:srgbClr val="7A0000"/>
    <a:srgbClr val="FFFFFF"/>
    <a:srgbClr val="E2E9F6"/>
    <a:srgbClr val="FFEBFF"/>
    <a:srgbClr val="FFE5FF"/>
    <a:srgbClr val="FFCCFF"/>
    <a:srgbClr val="FFD9D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7DF18680-E054-41AD-8BC1-D1AEF772440D}" styleName="สไตล์สีปานกลาง 2 - เน้น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F5AB1C69-6EDB-4FF4-983F-18BD219EF322}" styleName="สไตล์สีปานกลาง 2 - เน้น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17292A2E-F333-43FB-9621-5CBBE7FDCDCB}" styleName="สไตล์สีอ่อน 2 - เน้น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02076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3A38F0-2E91-4F15-A6EF-097BA586D478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520238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02076" y="9520238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74359A2-BAD9-473D-BE87-E1A619F9C7D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3858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02076" y="0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CF4A34-B074-42D4-9543-A0A139BFFBDD}" type="datetimeFigureOut">
              <a:rPr lang="en-US" smtClean="0"/>
              <a:pPr/>
              <a:t>3/26/2018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438150" y="1252538"/>
            <a:ext cx="6011863" cy="338296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8976" y="4822826"/>
            <a:ext cx="5510213" cy="39465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20238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02076" y="9520238"/>
            <a:ext cx="2984500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40132-169B-4542-A586-83E7AF261EEE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21247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fld id="{EFE3A11A-4ECF-4CD7-A351-AB46B35BC867}" type="datetime11">
              <a:rPr lang="th-TH" smtClean="0"/>
              <a:pPr/>
              <a:t>๒๖ มี.ค. ๖๑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C97CC2B6-9976-4495-B972-1826054B6382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42948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30560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76350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743022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485961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5117062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564155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616749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5265144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85641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673582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8535802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A87A34-81AB-432B-8DAE-1953F412C126}" type="datetimeFigureOut">
              <a:rPr lang="en-US" smtClean="0"/>
              <a:pPr/>
              <a:t>3/26/2018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D22F896-40B5-4ADD-8801-0D06FADFA09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007816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27" r:id="rId1"/>
    <p:sldLayoutId id="2147483928" r:id="rId2"/>
    <p:sldLayoutId id="2147483929" r:id="rId3"/>
    <p:sldLayoutId id="2147483930" r:id="rId4"/>
    <p:sldLayoutId id="2147483931" r:id="rId5"/>
    <p:sldLayoutId id="2147483932" r:id="rId6"/>
    <p:sldLayoutId id="2147483933" r:id="rId7"/>
    <p:sldLayoutId id="2147483934" r:id="rId8"/>
    <p:sldLayoutId id="2147483935" r:id="rId9"/>
    <p:sldLayoutId id="2147483936" r:id="rId10"/>
    <p:sldLayoutId id="2147483937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4" descr="tem001 (126)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955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xtLst/>
        </p:spPr>
      </p:pic>
      <p:pic>
        <p:nvPicPr>
          <p:cNvPr id="6" name="pasted-image.pdf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9982200" y="379431"/>
            <a:ext cx="1873046" cy="1780376"/>
          </a:xfrm>
          <a:prstGeom prst="rect">
            <a:avLst/>
          </a:prstGeom>
          <a:ln w="25400">
            <a:miter lim="400000"/>
          </a:ln>
          <a:effectLst>
            <a:outerShdw blurRad="192144" dist="127000" dir="5400000" rotWithShape="0">
              <a:srgbClr val="000000">
                <a:alpha val="79896"/>
              </a:srgbClr>
            </a:outerShdw>
          </a:effectLst>
        </p:spPr>
      </p:pic>
      <p:sp>
        <p:nvSpPr>
          <p:cNvPr id="2" name="Slide Number Placeholder 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22F896-40B5-4ADD-8801-0D06FADFA095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Rectangle 2"/>
          <p:cNvSpPr/>
          <p:nvPr/>
        </p:nvSpPr>
        <p:spPr>
          <a:xfrm>
            <a:off x="0" y="2591032"/>
            <a:ext cx="12192000" cy="4391696"/>
          </a:xfrm>
          <a:prstGeom prst="rect">
            <a:avLst/>
          </a:prstGeom>
          <a:gradFill flip="none" rotWithShape="1">
            <a:gsLst>
              <a:gs pos="0">
                <a:schemeClr val="accent5">
                  <a:lumMod val="5000"/>
                  <a:lumOff val="95000"/>
                </a:schemeClr>
              </a:gs>
              <a:gs pos="4433">
                <a:srgbClr val="EEF7F6"/>
              </a:gs>
              <a:gs pos="38000">
                <a:schemeClr val="accent5">
                  <a:lumMod val="45000"/>
                  <a:lumOff val="55000"/>
                </a:schemeClr>
              </a:gs>
              <a:gs pos="31000">
                <a:schemeClr val="accent5">
                  <a:lumMod val="45000"/>
                  <a:lumOff val="55000"/>
                </a:schemeClr>
              </a:gs>
              <a:gs pos="100000">
                <a:schemeClr val="accent5">
                  <a:lumMod val="30000"/>
                  <a:lumOff val="70000"/>
                </a:schemeClr>
              </a:gs>
            </a:gsLst>
            <a:lin ang="5400000" scaled="1"/>
            <a:tileRect/>
          </a:gradFill>
          <a:ln>
            <a:noFill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12878" y="2187322"/>
            <a:ext cx="12179122" cy="480131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8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การประชุม ศปก.ภ.๓ </a:t>
            </a:r>
            <a:endParaRPr lang="en-US" sz="8000" b="1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ctr"/>
            <a:r>
              <a:rPr lang="th-TH" sz="80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ครั้งที่ 1๕/๒๕๖๑</a:t>
            </a:r>
            <a:endParaRPr lang="en-US" sz="8000" b="1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ctr"/>
            <a:r>
              <a:rPr lang="th-TH" sz="73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     ประจำวันอังคารที่ ๒๗ มีนาคม 2561</a:t>
            </a:r>
            <a:endParaRPr lang="en-US" sz="7300" b="1" dirty="0" smtClean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ctr"/>
            <a:r>
              <a:rPr lang="th-TH" sz="73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เวลา 0๙.00 น.</a:t>
            </a:r>
            <a:r>
              <a:rPr lang="en-US" sz="73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7300" b="1" dirty="0" smtClean="0">
                <a:solidFill>
                  <a:srgbClr val="9A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ณ ห้องประชุม ๓ บก.อก.ภ.๓</a:t>
            </a:r>
            <a:endParaRPr lang="en-US" sz="7300" b="1" dirty="0">
              <a:solidFill>
                <a:srgbClr val="9A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481624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866054849"/>
              </p:ext>
            </p:extLst>
          </p:nvPr>
        </p:nvGraphicFramePr>
        <p:xfrm>
          <a:off x="182880" y="854791"/>
          <a:ext cx="11873132" cy="3742966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73132"/>
              </a:tblGrid>
              <a:tr h="791129">
                <a:tc>
                  <a:txBody>
                    <a:bodyPr/>
                    <a:lstStyle/>
                    <a:p>
                      <a:pPr algn="ctr"/>
                      <a:r>
                        <a:rPr lang="th-TH" sz="4000" b="1" dirty="0" smtClean="0">
                          <a:solidFill>
                            <a:schemeClr val="bg1"/>
                          </a:solidFill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ข้อสั่งการ</a:t>
                      </a:r>
                      <a:endParaRPr lang="en-US" sz="4000" b="1" dirty="0">
                        <a:solidFill>
                          <a:schemeClr val="bg1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2166226"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spc="-30" dirty="0" smtClean="0">
                          <a:latin typeface="Calibri"/>
                          <a:ea typeface="Calibri"/>
                          <a:cs typeface="TH SarabunIT๙"/>
                        </a:rPr>
                        <a:t>ด้วย </a:t>
                      </a:r>
                      <a:r>
                        <a:rPr lang="th-TH" sz="3200" b="1" spc="-30" dirty="0">
                          <a:latin typeface="Calibri"/>
                          <a:ea typeface="Calibri"/>
                          <a:cs typeface="TH SarabunIT๙"/>
                        </a:rPr>
                        <a:t>ภ.๓ ได้กำหนดให้ระดมกวาดล้างอาชญากรรม</a:t>
                      </a:r>
                      <a:r>
                        <a:rPr lang="th-TH" sz="3200" b="1" dirty="0">
                          <a:latin typeface="Calibri"/>
                          <a:ea typeface="Calibri"/>
                          <a:cs typeface="TH SarabunIT๙"/>
                        </a:rPr>
                        <a:t>ตามแผนป้องกันปราบปรามอาชญากรรมของ ภ.</a:t>
                      </a:r>
                      <a:r>
                        <a:rPr lang="th-TH" sz="3200" b="1" dirty="0" smtClean="0">
                          <a:latin typeface="Calibri"/>
                          <a:ea typeface="Calibri"/>
                          <a:cs typeface="TH SarabunIT๙"/>
                        </a:rPr>
                        <a:t>3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latin typeface="Calibri"/>
                          <a:ea typeface="Calibri"/>
                          <a:cs typeface="TH SarabunIT๙"/>
                        </a:rPr>
                        <a:t>   </a:t>
                      </a:r>
                      <a:r>
                        <a:rPr lang="th-TH" sz="3200" b="1" spc="-30" dirty="0" smtClean="0">
                          <a:latin typeface="+mn-lt"/>
                          <a:ea typeface="Calibri"/>
                          <a:cs typeface="TH SarabunIT๙"/>
                        </a:rPr>
                        <a:t>(พิทักษ์ภัยให้ประชาชน) ประจำเดือน มี.ค.๖๑ ระหว่างวันที่ 15</a:t>
                      </a:r>
                      <a:r>
                        <a:rPr lang="en-US" sz="3200" b="1" spc="-30" dirty="0" smtClean="0">
                          <a:latin typeface="+mn-lt"/>
                          <a:ea typeface="Calibri"/>
                          <a:cs typeface="TH SarabunIT๙"/>
                        </a:rPr>
                        <a:t>-</a:t>
                      </a:r>
                      <a:r>
                        <a:rPr lang="th-TH" sz="3200" b="1" spc="-30" dirty="0" smtClean="0">
                          <a:latin typeface="+mn-lt"/>
                          <a:ea typeface="Calibri"/>
                          <a:cs typeface="TH SarabunIT๙"/>
                        </a:rPr>
                        <a:t>24 มี.ค.๖๑ (รวม 10 วัน)</a:t>
                      </a:r>
                      <a:r>
                        <a:rPr lang="th-TH" sz="3200" b="1" dirty="0" smtClean="0">
                          <a:latin typeface="+mn-lt"/>
                          <a:ea typeface="Calibri"/>
                          <a:cs typeface="TH SarabunIT๙"/>
                        </a:rPr>
                        <a:t> </a:t>
                      </a:r>
                      <a:r>
                        <a:rPr lang="th-TH" sz="3200" b="1" spc="-20" dirty="0" smtClean="0">
                          <a:latin typeface="+mn-lt"/>
                          <a:ea typeface="Calibri"/>
                          <a:cs typeface="TH SarabunIT๙"/>
                        </a:rPr>
                        <a:t>จึงกำชับ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spc="-20" dirty="0" smtClean="0">
                          <a:latin typeface="+mn-lt"/>
                          <a:ea typeface="Calibri"/>
                          <a:cs typeface="TH SarabunIT๙"/>
                        </a:rPr>
                        <a:t>   ให้ </a:t>
                      </a:r>
                      <a:r>
                        <a:rPr lang="th-TH" sz="3200" b="1" spc="-20" dirty="0" err="1" smtClean="0">
                          <a:latin typeface="+mn-lt"/>
                          <a:ea typeface="Calibri"/>
                          <a:cs typeface="TH SarabunIT๙"/>
                        </a:rPr>
                        <a:t>สภ.</a:t>
                      </a:r>
                      <a:r>
                        <a:rPr lang="th-TH" sz="3200" b="1" spc="-20" dirty="0" smtClean="0">
                          <a:latin typeface="+mn-lt"/>
                          <a:ea typeface="Calibri"/>
                          <a:cs typeface="TH SarabunIT๙"/>
                        </a:rPr>
                        <a:t> และ </a:t>
                      </a:r>
                      <a:r>
                        <a:rPr lang="th-TH" sz="3200" b="1" spc="-20" dirty="0" err="1" smtClean="0">
                          <a:latin typeface="+mn-lt"/>
                          <a:ea typeface="Calibri"/>
                          <a:cs typeface="TH SarabunIT๙"/>
                        </a:rPr>
                        <a:t>ภ.จว.</a:t>
                      </a:r>
                      <a:r>
                        <a:rPr lang="th-TH" sz="3200" b="1" spc="-20" dirty="0" smtClean="0">
                          <a:latin typeface="+mn-lt"/>
                          <a:ea typeface="Calibri"/>
                          <a:cs typeface="TH SarabunIT๙"/>
                        </a:rPr>
                        <a:t> กำหนดเป้าหมายในการตรวจค้น และเร่งรัดการจับกุม เมื่อเกิดเหตุ</a:t>
                      </a:r>
                      <a:r>
                        <a:rPr lang="th-TH" sz="3200" b="1" dirty="0" smtClean="0">
                          <a:latin typeface="+mn-lt"/>
                          <a:ea typeface="Calibri"/>
                          <a:cs typeface="TH SarabunIT๙"/>
                        </a:rPr>
                        <a:t>ในพื้นที่ ให้ติดตาม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latin typeface="+mn-lt"/>
                          <a:ea typeface="Calibri"/>
                          <a:cs typeface="TH SarabunIT๙"/>
                        </a:rPr>
                        <a:t>   จับกุมให้ได้โดยเร็ว โดยเฉพาะคดีกลุ่มที่ ๔ </a:t>
                      </a:r>
                      <a:r>
                        <a:rPr lang="th-TH" sz="3200" b="1" kern="1200" dirty="0" smtClean="0">
                          <a:latin typeface="+mn-lt"/>
                          <a:ea typeface="+mn-ea"/>
                          <a:cs typeface="TH SarabunIT๙"/>
                        </a:rPr>
                        <a:t>ฐานความผิดที่รัฐเป็นผู้เสียหาย</a:t>
                      </a:r>
                      <a:r>
                        <a:rPr lang="th-TH" sz="3200" b="1" dirty="0" smtClean="0">
                          <a:latin typeface="+mn-lt"/>
                          <a:ea typeface="Calibri"/>
                          <a:cs typeface="TH SarabunIT๙"/>
                        </a:rPr>
                        <a:t> </a:t>
                      </a:r>
                      <a:endParaRPr lang="en-US" sz="3200" b="1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114300" marR="114300" marT="0" marB="0">
                    <a:cell3D prstMaterial="dkEdge">
                      <a:bevel prst="relaxedInset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785611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spc="-30" dirty="0" smtClean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H SarabunIT๙"/>
                        </a:rPr>
                        <a:t>เร่งรัด</a:t>
                      </a:r>
                      <a:r>
                        <a:rPr lang="th-TH" sz="3200" b="1" spc="-3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H SarabunIT๙"/>
                        </a:rPr>
                        <a:t>การจับกุมคดีตามนโยบาย </a:t>
                      </a:r>
                      <a:r>
                        <a:rPr lang="th-TH" sz="3200" b="1" spc="-30" dirty="0" err="1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H SarabunIT๙"/>
                        </a:rPr>
                        <a:t>คสช.</a:t>
                      </a:r>
                      <a:r>
                        <a:rPr lang="th-TH" sz="3200" b="1" spc="-30" dirty="0">
                          <a:solidFill>
                            <a:srgbClr val="0D0D0D"/>
                          </a:solidFill>
                          <a:latin typeface="Calibri"/>
                          <a:ea typeface="Calibri"/>
                          <a:cs typeface="TH SarabunIT๙"/>
                        </a:rPr>
                        <a:t> ให้เกิดผลในแนวทางปฏิบัติ</a:t>
                      </a:r>
                      <a:endParaRPr lang="en-US" sz="3200" b="1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114300" marR="114300" marT="0" marB="0"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FCEBE0"/>
                    </a:solidFill>
                  </a:tcPr>
                </a:tc>
              </a:tr>
            </a:tbl>
          </a:graphicData>
        </a:graphic>
      </p:graphicFrame>
      <p:sp>
        <p:nvSpPr>
          <p:cNvPr id="5" name="Parallelogram 2"/>
          <p:cNvSpPr/>
          <p:nvPr/>
        </p:nvSpPr>
        <p:spPr>
          <a:xfrm>
            <a:off x="0" y="13447"/>
            <a:ext cx="12191999" cy="718074"/>
          </a:xfrm>
          <a:prstGeom prst="parallelogram">
            <a:avLst>
              <a:gd name="adj" fmla="val 113344"/>
            </a:avLst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th-TH" sz="4000" b="1" dirty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ข้อสั่ง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การ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พล.ต.ต.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วิ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สาร์ท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  สมปราชญ์ รอง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ผบช.ภ.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๓</a:t>
            </a:r>
            <a:endParaRPr lang="th-TH" sz="4000" b="1" dirty="0">
              <a:solidFill>
                <a:schemeClr val="bg1"/>
              </a:solidFill>
              <a:latin typeface="TH SarabunIT๙" pitchFamily="34" charset="-34"/>
              <a:ea typeface="Calibri" panose="020F0502020204030204" pitchFamily="34" charset="0"/>
              <a:cs typeface="TH SarabunIT๙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3839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309631"/>
              </p:ext>
            </p:extLst>
          </p:nvPr>
        </p:nvGraphicFramePr>
        <p:xfrm>
          <a:off x="154744" y="760405"/>
          <a:ext cx="11915335" cy="6065520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1915335"/>
              </a:tblGrid>
              <a:tr h="533185">
                <a:tc>
                  <a:txBody>
                    <a:bodyPr/>
                    <a:lstStyle/>
                    <a:p>
                      <a:pPr algn="ctr"/>
                      <a:r>
                        <a:rPr lang="th-TH" sz="4000" b="1" dirty="0" smtClean="0"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ข้อสั่งการ</a:t>
                      </a:r>
                      <a:endParaRPr lang="en-US" sz="4000" b="1" dirty="0">
                        <a:solidFill>
                          <a:sysClr val="windowText" lastClr="000000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030A0"/>
                    </a:solidFill>
                  </a:tcPr>
                </a:tc>
              </a:tr>
              <a:tr h="3078858"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baseline="0" dirty="0" smtClean="0">
                          <a:solidFill>
                            <a:srgbClr val="7030A0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ด้วย 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ภ.๓ จะจัดฝึกอบรมกระบวนการสืบสวน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อบถ.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โดยแบ่งออกเป็น ๓ กลุ่ม ซึ่งในกลุ่มที่ ๑                </a:t>
                      </a:r>
                      <a:r>
                        <a:rPr lang="th-TH" sz="3200" b="1" spc="-3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ได้จัดฝึกอบรมฯ เรียบร้อยแล้ว เมื่อวันที่ ๑๒ มี.ค.๖๑ ณ ห้างสรรพสินค้า </a:t>
                      </a:r>
                      <a:r>
                        <a:rPr lang="en-US" sz="3200" b="1" spc="-3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Terminal 21 </a:t>
                      </a:r>
                      <a:r>
                        <a:rPr lang="th-TH" sz="3200" b="1" spc="-3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ที่ผ่านมา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สำหรับกลุ่มที่ ๒ และ ๓ กำหนดการฝึกอบรมฯ ดังนี้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- </a:t>
                      </a:r>
                      <a:r>
                        <a:rPr lang="th-TH" sz="3200" b="1" dirty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กลุ่มที่ ๒ </a:t>
                      </a:r>
                      <a:r>
                        <a:rPr lang="th-TH" sz="3200" b="1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ประกอบด้วย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บุรีรัมย์,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สุรินทร์ และ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ยโสธร จำนวน ๒๓๔ นาย 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          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   โดย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จะจัดอบรมที่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สุรินทร์ </a:t>
                      </a:r>
                      <a:r>
                        <a:rPr lang="th-TH" sz="3200" b="1" dirty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ในวันพุธที่ ๑๔ มี.ค.๖๑</a:t>
                      </a:r>
                      <a:endParaRPr lang="en-US" sz="3200" b="1" dirty="0">
                        <a:solidFill>
                          <a:srgbClr val="FF0000"/>
                        </a:solidFill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- </a:t>
                      </a:r>
                      <a:r>
                        <a:rPr lang="th-TH" sz="3200" b="1" dirty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กลุ่มที่ ๓ </a:t>
                      </a:r>
                      <a:r>
                        <a:rPr lang="th-TH" sz="3200" b="1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ประกอบด้วย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ศรีสะ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เกษ</a:t>
                      </a:r>
                      <a:r>
                        <a:rPr lang="en-US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, 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อุบลราชธานี และอำนาจเจริญ จำนวน 234 นาย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        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     โดย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จะจัดอบรมที่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อุบลราชธานี </a:t>
                      </a:r>
                      <a:r>
                        <a:rPr lang="th-TH" sz="3200" b="1" dirty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ในวันพฤหัสบดีที่ ๑๕ มี.ค.๖๑</a:t>
                      </a:r>
                      <a:endParaRPr lang="en-US" sz="3200" b="1" dirty="0">
                        <a:solidFill>
                          <a:srgbClr val="FF0000"/>
                        </a:solidFill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spc="-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ใน</a:t>
                      </a:r>
                      <a:r>
                        <a:rPr lang="th-TH" sz="3200" b="1" spc="-4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การนี้ </a:t>
                      </a:r>
                      <a:r>
                        <a:rPr lang="th-TH" sz="3200" b="1" spc="-40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พล.ต.ท.</a:t>
                      </a:r>
                      <a:r>
                        <a:rPr lang="th-TH" sz="3200" b="1" spc="-4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ดำรงศักดิ์ กิตติ</a:t>
                      </a:r>
                      <a:r>
                        <a:rPr lang="th-TH" sz="3200" b="1" spc="-40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ประภัสร์</a:t>
                      </a:r>
                      <a:r>
                        <a:rPr lang="th-TH" sz="3200" b="1" spc="-4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  <a:r>
                        <a:rPr lang="th-TH" sz="3200" b="1" spc="-40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ผบช.ภ.</a:t>
                      </a:r>
                      <a:r>
                        <a:rPr lang="th-TH" sz="3200" b="1" spc="-4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๓/เป็นประธาน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  <a:r>
                        <a:rPr lang="th-TH" sz="3200" b="1" spc="-4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พร้อมด้วย </a:t>
                      </a:r>
                      <a:r>
                        <a:rPr lang="th-TH" sz="3200" b="1" spc="-40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พล.ต.ต.</a:t>
                      </a:r>
                      <a:r>
                        <a:rPr lang="th-TH" sz="3200" b="1" spc="-4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จิตรจรูญ             </a:t>
                      </a:r>
                      <a:r>
                        <a:rPr lang="th-TH" sz="3200" b="1" spc="-40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ศรีวนิชย์</a:t>
                      </a:r>
                      <a:r>
                        <a:rPr lang="th-TH" sz="3200" b="1" spc="-4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รอง </a:t>
                      </a:r>
                      <a:r>
                        <a:rPr lang="th-TH" sz="3200" b="1" spc="-40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ผบช.ภ.</a:t>
                      </a:r>
                      <a:r>
                        <a:rPr lang="th-TH" sz="3200" b="1" spc="-4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๓ จะเข้าร่วมพิธีเปิดการฝึกอบรมฯ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ด้วย จึงกำชับให้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ผบก.ภ.จว.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ควบคุม กำกับ ดูแล สถานที่ที่ใช้ในการฝึกอบรมฯ ให้เป็นไปด้วยความเรียบร้อย รวมถึงมอบหมายให้ รอง </a:t>
                      </a:r>
                      <a:r>
                        <a:rPr lang="th-TH" sz="3200" b="1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ผบก.ภ.จว.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                            (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ที่รับผิดชอบ) ร่วมสังเกตการณ์ตลอดการฝึกอบรมฯ ด้วย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</a:txBody>
                  <a:tcPr marL="114300" marR="114300" marT="0" marB="0">
                    <a:cell3D prstMaterial="dkEdge">
                      <a:bevel prst="relaxedInset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Parallelogram 2"/>
          <p:cNvSpPr/>
          <p:nvPr/>
        </p:nvSpPr>
        <p:spPr>
          <a:xfrm>
            <a:off x="0" y="12825"/>
            <a:ext cx="12191999" cy="718695"/>
          </a:xfrm>
          <a:prstGeom prst="parallelogram">
            <a:avLst>
              <a:gd name="adj" fmla="val 113344"/>
            </a:avLst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th-TH" sz="4000" b="1" dirty="0" smtClean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  <a:p>
            <a:pPr algn="ctr">
              <a:defRPr/>
            </a:pP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</a:t>
            </a:r>
            <a:r>
              <a:rPr lang="th-TH" sz="4000" b="1" dirty="0">
                <a:solidFill>
                  <a:schemeClr val="bg1"/>
                </a:solidFill>
                <a:latin typeface="TH SarabunIT๙" pitchFamily="34" charset="-34"/>
                <a:ea typeface="Calibri" panose="020F0502020204030204" pitchFamily="34" charset="0"/>
                <a:cs typeface="TH SarabunIT๙" pitchFamily="34" charset="-34"/>
              </a:rPr>
              <a:t>สั่ง</a:t>
            </a:r>
            <a:r>
              <a:rPr lang="th-TH" sz="4000" b="1" dirty="0" smtClean="0">
                <a:solidFill>
                  <a:schemeClr val="bg1"/>
                </a:solidFill>
                <a:latin typeface="TH SarabunIT๙" pitchFamily="34" charset="-34"/>
                <a:ea typeface="Calibri" panose="020F0502020204030204" pitchFamily="34" charset="0"/>
                <a:cs typeface="TH SarabunIT๙" pitchFamily="34" charset="-34"/>
              </a:rPr>
              <a:t>การ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พล.ต.ต.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จิตรจรูญ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ศรีวนิชย์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 รอง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ผบช.ภ.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๓</a:t>
            </a:r>
            <a:endParaRPr lang="en-US" sz="4000" b="1" dirty="0" smtClean="0">
              <a:latin typeface="TH SarabunIT๙" pitchFamily="34" charset="-34"/>
              <a:cs typeface="TH SarabunIT๙" pitchFamily="34" charset="-34"/>
            </a:endParaRPr>
          </a:p>
          <a:p>
            <a:pPr algn="ctr">
              <a:defRPr/>
            </a:pPr>
            <a:endParaRPr lang="th-TH" sz="4000" b="1" dirty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558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68926044"/>
              </p:ext>
            </p:extLst>
          </p:nvPr>
        </p:nvGraphicFramePr>
        <p:xfrm>
          <a:off x="154744" y="825352"/>
          <a:ext cx="11915335" cy="5968877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1915335"/>
              </a:tblGrid>
              <a:tr h="785356">
                <a:tc>
                  <a:txBody>
                    <a:bodyPr/>
                    <a:lstStyle/>
                    <a:p>
                      <a:pPr algn="ctr"/>
                      <a:r>
                        <a:rPr lang="th-TH" sz="4000" b="1" dirty="0" smtClean="0"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ข้อสั่งการ</a:t>
                      </a:r>
                      <a:endParaRPr lang="en-US" sz="4000" b="1" dirty="0">
                        <a:solidFill>
                          <a:sysClr val="windowText" lastClr="000000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030A0"/>
                    </a:solidFill>
                  </a:tcPr>
                </a:tc>
              </a:tr>
              <a:tr h="2574926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baseline="0" dirty="0" smtClean="0">
                          <a:solidFill>
                            <a:srgbClr val="7030A0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spc="-5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</a:t>
                      </a:r>
                      <a:r>
                        <a:rPr lang="th-TH" sz="3200" b="1" spc="-5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๓ จะจัดการฝึกอบรมเชิงปฏิบัติการ/การคิดค้นนวัตกรรม ตามโครงการสร้างสรรค์นวัตกรรมในการลด</a:t>
                      </a:r>
                      <a:r>
                        <a:rPr lang="th-TH" sz="3200" b="1" spc="-5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สถิติ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spc="-5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คนตายจากอุบัติเหตุทางถนน บนพื้นฐานระบบงานสืบสวน </a:t>
                      </a:r>
                      <a:r>
                        <a:rPr lang="th-TH" sz="3200" b="1" spc="-5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อบถ.</a:t>
                      </a:r>
                      <a:r>
                        <a:rPr lang="th-TH" sz="3200" b="1" spc="-5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ในวันที่ ๒๖, ๒๗ และ ๓๐ มี.ค.๖๑ สำหรับ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spc="-5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32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กำหนดการ วัน และ เวลา จะแจ้งยืนยันให้ทราบเป็นลายลักษณ์อักษรต่อไป และเนื่องจากช่วงนี้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มีการ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32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แต่งตั้งข้าราชการตำรวจ</a:t>
                      </a:r>
                      <a:r>
                        <a:rPr lang="th-TH" sz="3200" b="1" spc="-6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ระดับ รอง ผบก.</a:t>
                      </a:r>
                      <a:r>
                        <a:rPr lang="en-US" sz="3200" b="1" spc="-6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</a:t>
                      </a:r>
                      <a:r>
                        <a:rPr lang="th-TH" sz="3200" b="1" spc="-6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สว.</a:t>
                      </a:r>
                      <a:r>
                        <a:rPr lang="th-TH" sz="3200" b="1" spc="-6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วาระประจำปี 25๖๐</a:t>
                      </a:r>
                      <a:r>
                        <a:rPr lang="th-TH" sz="32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ให้ดำรงในตำแหน่งต่างๆ 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อาจส่งผล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ให้การดำเนินงานตามโครงการฯ ไม่คล่องตัว จึงให้ </a:t>
                      </a:r>
                      <a:r>
                        <a:rPr lang="th-TH" sz="3200" b="1" spc="-3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ผบก.ภ.จว.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ควบคุม กำกับ ดูแล ด้วย</a:t>
                      </a:r>
                      <a:r>
                        <a:rPr lang="th-TH" sz="32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</a:txBody>
                  <a:tcPr marL="114300" marR="114300" marT="0" marB="0">
                    <a:cell3D prstMaterial="dkEdge">
                      <a:bevel prst="relaxedInset"/>
                      <a:lightRig rig="flood" dir="t"/>
                    </a:cell3D>
                    <a:solidFill>
                      <a:srgbClr val="FFF3FF"/>
                    </a:solidFill>
                  </a:tcPr>
                </a:tc>
              </a:tr>
              <a:tr h="2608595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baseline="0" dirty="0" smtClean="0">
                          <a:solidFill>
                            <a:srgbClr val="7030A0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ด้วย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ใกล้เทศกาลสงกรานต์ปี ๒๕๖๑ (ระหว่างวันที่ ๑๒</a:t>
                      </a:r>
                      <a:r>
                        <a:rPr lang="en-US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๑๖ 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เม.ย.๖๑) ให้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สภ.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และ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เตรียม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ความ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พร้อมในการดำเนินการ เช่น การจัดทำแผน, </a:t>
                      </a:r>
                      <a:r>
                        <a:rPr lang="th-TH" sz="3200" b="1" spc="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จัดเตรียมอุปกรณ์สำหรับใช้ในการปฏิบัติงาน เช่น เครื่อง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spc="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ตรวจวัดแอลกอฮอล์  ว่าสามารถใช้การได้หรือไม่อย่างไร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ซึ่ง ภ.๓ จะประชุมเตรียมความพร้อมในการ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32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ปฏิบัติการป้องกัน  และลดอุบัติเหตุทางถนน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ในช่วง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เทศกาลสงกรานต์ปี ๒๕๖๑ สำหรับกำหนดการ วัน 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และเวลา จะแจ้งยืนยัน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ให้ทราบเป็นลายลักษณ์อักษรต่อไป 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</a:txBody>
                  <a:tcPr marL="114300" marR="114300" marT="0" marB="0">
                    <a:cell3D prstMaterial="dkEdge">
                      <a:bevel prst="relaxedInset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Parallelogram 2"/>
          <p:cNvSpPr/>
          <p:nvPr/>
        </p:nvSpPr>
        <p:spPr>
          <a:xfrm>
            <a:off x="0" y="12825"/>
            <a:ext cx="12191999" cy="718695"/>
          </a:xfrm>
          <a:prstGeom prst="parallelogram">
            <a:avLst>
              <a:gd name="adj" fmla="val 113344"/>
            </a:avLst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th-TH" sz="4000" b="1" dirty="0" smtClean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  <a:p>
            <a:pPr algn="ctr">
              <a:defRPr/>
            </a:pP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</a:t>
            </a:r>
            <a:r>
              <a:rPr lang="th-TH" sz="4000" b="1" dirty="0">
                <a:solidFill>
                  <a:schemeClr val="bg1"/>
                </a:solidFill>
                <a:latin typeface="TH SarabunIT๙" pitchFamily="34" charset="-34"/>
                <a:ea typeface="Calibri" panose="020F0502020204030204" pitchFamily="34" charset="0"/>
                <a:cs typeface="TH SarabunIT๙" pitchFamily="34" charset="-34"/>
              </a:rPr>
              <a:t>สั่ง</a:t>
            </a:r>
            <a:r>
              <a:rPr lang="th-TH" sz="4000" b="1" dirty="0" smtClean="0">
                <a:solidFill>
                  <a:schemeClr val="bg1"/>
                </a:solidFill>
                <a:latin typeface="TH SarabunIT๙" pitchFamily="34" charset="-34"/>
                <a:ea typeface="Calibri" panose="020F0502020204030204" pitchFamily="34" charset="0"/>
                <a:cs typeface="TH SarabunIT๙" pitchFamily="34" charset="-34"/>
              </a:rPr>
              <a:t>การ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พล.ต.ต.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จิตรจรูญ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ศรีวนิชย์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 รอง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ผบช.ภ.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๓</a:t>
            </a:r>
            <a:endParaRPr lang="en-US" sz="4000" b="1" dirty="0" smtClean="0">
              <a:latin typeface="TH SarabunIT๙" pitchFamily="34" charset="-34"/>
              <a:cs typeface="TH SarabunIT๙" pitchFamily="34" charset="-34"/>
            </a:endParaRPr>
          </a:p>
          <a:p>
            <a:pPr algn="ctr">
              <a:defRPr/>
            </a:pPr>
            <a:endParaRPr lang="th-TH" sz="4000" b="1" dirty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558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905962851"/>
              </p:ext>
            </p:extLst>
          </p:nvPr>
        </p:nvGraphicFramePr>
        <p:xfrm>
          <a:off x="154744" y="903730"/>
          <a:ext cx="11915335" cy="2947053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1915335"/>
              </a:tblGrid>
              <a:tr h="785356">
                <a:tc>
                  <a:txBody>
                    <a:bodyPr/>
                    <a:lstStyle/>
                    <a:p>
                      <a:pPr algn="ctr"/>
                      <a:r>
                        <a:rPr lang="th-TH" sz="4000" b="1" dirty="0" smtClean="0"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ข้อสั่งการ</a:t>
                      </a:r>
                      <a:endParaRPr lang="en-US" sz="4000" b="1" dirty="0">
                        <a:solidFill>
                          <a:sysClr val="windowText" lastClr="000000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030A0"/>
                    </a:solidFill>
                  </a:tcPr>
                </a:tc>
              </a:tr>
              <a:tr h="2161697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baseline="0" dirty="0" smtClean="0">
                          <a:solidFill>
                            <a:srgbClr val="7030A0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วันนี้ 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(๑๓ มี.ค.๖๑) เวลา ๑๓.๓๐ น. ภ.๓ จะประชุมการบริหารจัดการงานด้านความมั่นคงและการ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ข่าว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ความมั่นคง ครั้งที่ ๒/๒๕๖๑ กับ </a:t>
                      </a:r>
                      <a:r>
                        <a:rPr lang="th-TH" sz="3200" b="1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ในสังกัด, ฝ่ายทหาร, ฝ่ายปกครอง และ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หน่วยงานที่เกี่ยวกับความ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มั่นคง ผ่านระบบการประชุมทางไกลผ่านจอภาพ (</a:t>
                      </a:r>
                      <a:r>
                        <a:rPr lang="en-US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Video Conference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)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เพื่อติดตามสถานการณ์ด้านการ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ข่าวและความมั่นคงในพื้นที่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</a:txBody>
                  <a:tcPr marL="114300" marR="114300" marT="0" marB="0">
                    <a:cell3D prstMaterial="dkEdge">
                      <a:bevel prst="relaxedInset"/>
                      <a:lightRig rig="flood" dir="t"/>
                    </a:cell3D>
                    <a:solidFill>
                      <a:srgbClr val="FFF3FF"/>
                    </a:solidFill>
                  </a:tcPr>
                </a:tc>
              </a:tr>
            </a:tbl>
          </a:graphicData>
        </a:graphic>
      </p:graphicFrame>
      <p:sp>
        <p:nvSpPr>
          <p:cNvPr id="5" name="Parallelogram 2"/>
          <p:cNvSpPr/>
          <p:nvPr/>
        </p:nvSpPr>
        <p:spPr>
          <a:xfrm>
            <a:off x="0" y="12825"/>
            <a:ext cx="12191999" cy="718695"/>
          </a:xfrm>
          <a:prstGeom prst="parallelogram">
            <a:avLst>
              <a:gd name="adj" fmla="val 113344"/>
            </a:avLst>
          </a:prstGeom>
          <a:solidFill>
            <a:srgbClr val="7030A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th-TH" sz="4000" b="1" dirty="0" smtClean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  <a:p>
            <a:pPr algn="ctr">
              <a:defRPr/>
            </a:pP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</a:t>
            </a:r>
            <a:r>
              <a:rPr lang="th-TH" sz="4000" b="1" dirty="0">
                <a:solidFill>
                  <a:schemeClr val="bg1"/>
                </a:solidFill>
                <a:latin typeface="TH SarabunIT๙" pitchFamily="34" charset="-34"/>
                <a:ea typeface="Calibri" panose="020F0502020204030204" pitchFamily="34" charset="0"/>
                <a:cs typeface="TH SarabunIT๙" pitchFamily="34" charset="-34"/>
              </a:rPr>
              <a:t>สั่ง</a:t>
            </a:r>
            <a:r>
              <a:rPr lang="th-TH" sz="4000" b="1" dirty="0" smtClean="0">
                <a:solidFill>
                  <a:schemeClr val="bg1"/>
                </a:solidFill>
                <a:latin typeface="TH SarabunIT๙" pitchFamily="34" charset="-34"/>
                <a:ea typeface="Calibri" panose="020F0502020204030204" pitchFamily="34" charset="0"/>
                <a:cs typeface="TH SarabunIT๙" pitchFamily="34" charset="-34"/>
              </a:rPr>
              <a:t>การ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พล.ต.ต.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จิตรจรูญ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ศรีวนิชย์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 รอง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ผบช.ภ.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๓</a:t>
            </a:r>
            <a:endParaRPr lang="en-US" sz="4000" b="1" dirty="0" smtClean="0">
              <a:latin typeface="TH SarabunIT๙" pitchFamily="34" charset="-34"/>
              <a:cs typeface="TH SarabunIT๙" pitchFamily="34" charset="-34"/>
            </a:endParaRPr>
          </a:p>
          <a:p>
            <a:pPr algn="ctr">
              <a:defRPr/>
            </a:pPr>
            <a:endParaRPr lang="th-TH" sz="4000" b="1" dirty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558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654745702"/>
              </p:ext>
            </p:extLst>
          </p:nvPr>
        </p:nvGraphicFramePr>
        <p:xfrm>
          <a:off x="154744" y="982108"/>
          <a:ext cx="11915335" cy="2662613"/>
        </p:xfrm>
        <a:graphic>
          <a:graphicData uri="http://schemas.openxmlformats.org/drawingml/2006/table">
            <a:tbl>
              <a:tblPr firstRow="1" bandRow="1">
                <a:tableStyleId>{17292A2E-F333-43FB-9621-5CBBE7FDCDCB}</a:tableStyleId>
              </a:tblPr>
              <a:tblGrid>
                <a:gridCol w="11915335"/>
              </a:tblGrid>
              <a:tr h="785356">
                <a:tc>
                  <a:txBody>
                    <a:bodyPr/>
                    <a:lstStyle/>
                    <a:p>
                      <a:pPr algn="ctr"/>
                      <a:r>
                        <a:rPr lang="th-TH" sz="4000" b="1" dirty="0" smtClean="0"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ข้อประสานการปฏิบัติ</a:t>
                      </a:r>
                      <a:endParaRPr lang="en-US" sz="4000" b="1" dirty="0">
                        <a:solidFill>
                          <a:sysClr val="windowText" lastClr="000000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cell3D prstMaterial="dkEdge">
                      <a:bevel prst="relaxedInset"/>
                      <a:lightRig rig="flood" dir="t"/>
                    </a:cell3D>
                    <a:solidFill>
                      <a:srgbClr val="7A0000"/>
                    </a:solidFill>
                  </a:tcPr>
                </a:tc>
              </a:tr>
              <a:tr h="1877257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baseline="0" dirty="0" smtClean="0">
                          <a:solidFill>
                            <a:srgbClr val="7A0000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kern="120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ด้วย  นางอรุณ  อัน</a:t>
                      </a:r>
                      <a:r>
                        <a:rPr lang="th-TH" sz="3200" b="1" kern="1200" dirty="0" err="1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อาตม์</a:t>
                      </a:r>
                      <a:r>
                        <a:rPr lang="th-TH" sz="3200" b="1" kern="120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งาม  มารดาของ  </a:t>
                      </a:r>
                      <a:r>
                        <a:rPr lang="th-TH" sz="3200" b="1" kern="1200" dirty="0" err="1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พล.ต.อ.</a:t>
                      </a:r>
                      <a:r>
                        <a:rPr lang="th-TH" sz="3200" b="1" kern="120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อำนาจ อัน</a:t>
                      </a:r>
                      <a:r>
                        <a:rPr lang="th-TH" sz="3200" b="1" kern="1200" dirty="0" err="1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อาตม์</a:t>
                      </a:r>
                      <a:r>
                        <a:rPr lang="th-TH" sz="3200" b="1" kern="120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งาม อดีต ที่ปรึกษา (สบ ๑๐)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kern="120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    ได้ถึงแก่กรรม  ในวันนี้ (๑๓ มี.ค.๖๑) โดยเจ้าภาพตั้งศพบำเพ็ญกุศล  ณ วัดตรีทศเทพวรวิหาร กทม.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kern="120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   </a:t>
                      </a:r>
                      <a:r>
                        <a:rPr lang="th-TH" sz="3200" b="1" kern="1200" spc="-40" baseline="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+mn-ea"/>
                          <a:cs typeface="TH SarabunIT๙" pitchFamily="34" charset="-34"/>
                        </a:rPr>
                        <a:t> จึงขอเชิญผู้ที่รู้จักคุ้นเคยร่วมรดน้ำศพ เวลา ๑๗.๐๐ น. และร่วมพิธีสวดพระอภิธรรมศพ เวลา ๑๘.๓๐ น.</a:t>
                      </a:r>
                      <a:endParaRPr lang="en-US" sz="3200" b="1" spc="-40" baseline="0" dirty="0">
                        <a:solidFill>
                          <a:srgbClr val="7A0000"/>
                        </a:solidFill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</a:txBody>
                  <a:tcPr marL="114300" marR="114300" marT="0" marB="0">
                    <a:cell3D prstMaterial="dkEdge">
                      <a:bevel prst="relaxedInset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Parallelogram 2"/>
          <p:cNvSpPr/>
          <p:nvPr/>
        </p:nvSpPr>
        <p:spPr>
          <a:xfrm>
            <a:off x="0" y="12825"/>
            <a:ext cx="12191999" cy="718695"/>
          </a:xfrm>
          <a:prstGeom prst="parallelogram">
            <a:avLst>
              <a:gd name="adj" fmla="val 113344"/>
            </a:avLst>
          </a:prstGeom>
          <a:solidFill>
            <a:srgbClr val="7A0000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endParaRPr lang="th-TH" sz="4000" b="1" dirty="0" smtClean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  <a:p>
            <a:pPr algn="ctr">
              <a:defRPr/>
            </a:pP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ข้อประสานการปฏิบัติ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พล.ต.ต.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ไพโรจน์  บุญเต็ง ผบก.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อก.ภ.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๓</a:t>
            </a:r>
            <a:endParaRPr lang="en-US" sz="4000" b="1" dirty="0" smtClean="0">
              <a:latin typeface="TH SarabunIT๙" pitchFamily="34" charset="-34"/>
              <a:cs typeface="TH SarabunIT๙" pitchFamily="34" charset="-34"/>
            </a:endParaRPr>
          </a:p>
          <a:p>
            <a:pPr algn="ctr">
              <a:defRPr/>
            </a:pPr>
            <a:endParaRPr lang="th-TH" sz="4000" b="1" dirty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85581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tile tx="0" ty="0" sx="100000" sy="100000" flip="none" algn="b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lowchart: Sequential Access Storage 2"/>
          <p:cNvSpPr/>
          <p:nvPr/>
        </p:nvSpPr>
        <p:spPr>
          <a:xfrm>
            <a:off x="2433709" y="448458"/>
            <a:ext cx="7005711" cy="5291159"/>
          </a:xfrm>
          <a:prstGeom prst="flowChartMagneticTape">
            <a:avLst/>
          </a:prstGeom>
          <a:pattFill prst="solidDmnd">
            <a:fgClr>
              <a:schemeClr val="accent1">
                <a:lumMod val="20000"/>
                <a:lumOff val="80000"/>
              </a:schemeClr>
            </a:fgClr>
            <a:bgClr>
              <a:schemeClr val="bg1"/>
            </a:bgClr>
          </a:pattFill>
          <a:ln w="76200"/>
          <a:effectLst>
            <a:glow rad="127000">
              <a:schemeClr val="accent1">
                <a:lumMod val="20000"/>
                <a:lumOff val="8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Rectangle 3"/>
          <p:cNvSpPr/>
          <p:nvPr/>
        </p:nvSpPr>
        <p:spPr>
          <a:xfrm>
            <a:off x="2595153" y="2138295"/>
            <a:ext cx="6619181" cy="1785104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">
                <a:rot lat="0" lon="0" rev="15600000"/>
              </a:lightRig>
            </a:scene3d>
            <a:sp3d extrusionH="57150" prstMaterial="softEdge">
              <a:bevelT w="25400" h="38100"/>
            </a:sp3d>
          </a:bodyPr>
          <a:lstStyle/>
          <a:p>
            <a:pPr algn="ctr"/>
            <a:r>
              <a:rPr lang="th-TH" sz="11000" b="1" dirty="0" smtClean="0">
                <a:ln/>
                <a:solidFill>
                  <a:schemeClr val="accent5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Gill Sans Ultra Bold Condensed" panose="020B0A06020104020203" pitchFamily="34" charset="0"/>
                <a:cs typeface="TH SarabunIT๙" panose="020B0500040200020003" pitchFamily="34" charset="-34"/>
              </a:rPr>
              <a:t>จบการนำเสนอ</a:t>
            </a:r>
            <a:endParaRPr lang="en-US" sz="11000" b="1" dirty="0">
              <a:ln/>
              <a:solidFill>
                <a:schemeClr val="accent5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Gill Sans Ultra Bold Condensed" panose="020B0A06020104020203" pitchFamily="34" charset="0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260699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>
          <a:xfrm>
            <a:off x="412124" y="1435671"/>
            <a:ext cx="11484419" cy="440120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th-TH" sz="7000" b="1" dirty="0" smtClean="0">
                <a:solidFill>
                  <a:srgbClr val="011C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สรุปข้อสั่งการในการประชุม </a:t>
            </a:r>
            <a:r>
              <a:rPr lang="th-TH" sz="7000" b="1" dirty="0" err="1" smtClean="0">
                <a:solidFill>
                  <a:srgbClr val="011C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ศปก.ภ.</a:t>
            </a:r>
            <a:r>
              <a:rPr lang="th-TH" sz="7000" b="1" dirty="0" smtClean="0">
                <a:solidFill>
                  <a:srgbClr val="011C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๓ </a:t>
            </a:r>
            <a:endParaRPr lang="en-US" sz="7000" b="1" dirty="0" smtClean="0">
              <a:solidFill>
                <a:srgbClr val="011C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ctr"/>
            <a:r>
              <a:rPr lang="th-TH" sz="7000" b="1" dirty="0" smtClean="0">
                <a:solidFill>
                  <a:srgbClr val="011C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ครั้งที่ ๑๔/๒๕๖๑</a:t>
            </a:r>
            <a:endParaRPr lang="en-US" sz="7000" b="1" dirty="0" smtClean="0">
              <a:solidFill>
                <a:srgbClr val="011C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ctr"/>
            <a:r>
              <a:rPr lang="th-TH" sz="7000" b="1" dirty="0" smtClean="0">
                <a:solidFill>
                  <a:srgbClr val="011C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ประจำวันอังคารที่ ๑๓ มีนาคม ๒๕๖๑ </a:t>
            </a:r>
            <a:endParaRPr lang="en-US" sz="7000" b="1" dirty="0" smtClean="0">
              <a:solidFill>
                <a:srgbClr val="011C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anose="020B0500040200020003" pitchFamily="34" charset="-34"/>
              <a:cs typeface="TH SarabunIT๙" panose="020B0500040200020003" pitchFamily="34" charset="-34"/>
            </a:endParaRPr>
          </a:p>
          <a:p>
            <a:pPr algn="ctr"/>
            <a:r>
              <a:rPr lang="th-TH" sz="7000" b="1" dirty="0" smtClean="0">
                <a:solidFill>
                  <a:srgbClr val="011C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เวลา 0๙.00 น. </a:t>
            </a:r>
            <a:r>
              <a:rPr lang="en-US" sz="7000" b="1" dirty="0" smtClean="0">
                <a:solidFill>
                  <a:srgbClr val="011C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 </a:t>
            </a:r>
            <a:r>
              <a:rPr lang="th-TH" sz="7000" b="1" dirty="0" smtClean="0">
                <a:solidFill>
                  <a:srgbClr val="011C8D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H SarabunIT๙" panose="020B0500040200020003" pitchFamily="34" charset="-34"/>
                <a:cs typeface="TH SarabunIT๙" panose="020B0500040200020003" pitchFamily="34" charset="-34"/>
              </a:rPr>
              <a:t>ณ ห้องประชุม ๓ บก.อก.ภ.๓</a:t>
            </a:r>
            <a:endParaRPr lang="en-US" sz="7000" b="1" dirty="0">
              <a:solidFill>
                <a:srgbClr val="011C8D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H SarabunIT๙" panose="020B0500040200020003" pitchFamily="34" charset="-34"/>
              <a:cs typeface="TH SarabunIT๙" panose="020B0500040200020003" pitchFamily="34" charset="-34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0875576" y="204616"/>
            <a:ext cx="1020967" cy="10052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69974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3032054"/>
              </p:ext>
            </p:extLst>
          </p:nvPr>
        </p:nvGraphicFramePr>
        <p:xfrm>
          <a:off x="141894" y="790576"/>
          <a:ext cx="11870423" cy="593219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870423"/>
              </a:tblGrid>
              <a:tr h="582683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4000" dirty="0" smtClean="0">
                          <a:solidFill>
                            <a:schemeClr val="bg1"/>
                          </a:solidFill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ข้อสั่งการ</a:t>
                      </a:r>
                      <a:endParaRPr lang="en-US" sz="4000" dirty="0">
                        <a:solidFill>
                          <a:schemeClr val="bg1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122AF"/>
                    </a:solidFill>
                  </a:tcPr>
                </a:tc>
              </a:tr>
              <a:tr h="1431888"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2800" b="1" spc="-3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ตามที่ </a:t>
                      </a:r>
                      <a:r>
                        <a:rPr lang="th-TH" sz="2800" b="1" spc="-30" baseline="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ตร.</a:t>
                      </a:r>
                      <a:r>
                        <a:rPr lang="th-TH" sz="2800" b="1" spc="-3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ได้</a:t>
                      </a:r>
                      <a:r>
                        <a:rPr lang="th-TH" sz="2800" b="1" spc="-30" baseline="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ประชุมคณะกรรมการฯ  เพื่อพิจารณาแต่งตั้งข้าราชการตำรวจระดับ รอง ผกก.</a:t>
                      </a:r>
                      <a:r>
                        <a:rPr lang="en-US" sz="2800" b="1" spc="-30" baseline="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</a:t>
                      </a:r>
                      <a:r>
                        <a:rPr lang="th-TH" sz="2800" b="1" spc="-30" baseline="0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สว.</a:t>
                      </a:r>
                      <a:r>
                        <a:rPr lang="th-TH" sz="2800" b="1" spc="-30" baseline="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  <a:r>
                        <a:rPr lang="th-TH" sz="2800" b="1" spc="-3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วาระประจำปี 25๖๐ 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spc="-3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เมื่อสัปดาห์</a:t>
                      </a:r>
                      <a:r>
                        <a:rPr lang="th-TH" sz="2800" b="1" spc="5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ที่ผ่านมา  คาดว่าคำสั่งจะมีผลภายในวันที่ ๑๕ มี.ค.๖๑ รวมถึงมีคำสั่ง (เพิ่มเติม) </a:t>
                      </a:r>
                      <a:r>
                        <a:rPr lang="th-TH" sz="28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ของข้าราชการตำรวจ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ระดับ รอง ผบก. </a:t>
                      </a:r>
                      <a:r>
                        <a:rPr lang="en-US" sz="28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 </a:t>
                      </a:r>
                      <a:r>
                        <a:rPr lang="th-TH" sz="28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ผกก. ด้วย</a:t>
                      </a:r>
                      <a:r>
                        <a:rPr lang="th-TH" sz="2800" b="1" spc="-6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  <a:endParaRPr lang="en-US" sz="28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1067474"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2800" b="1" dirty="0" smtClean="0">
                          <a:latin typeface="Calibri"/>
                          <a:ea typeface="Calibri"/>
                          <a:cs typeface="TH SarabunIT๙"/>
                        </a:rPr>
                        <a:t>ตามที่</a:t>
                      </a:r>
                      <a:r>
                        <a:rPr lang="th-TH" sz="2800" b="1" dirty="0">
                          <a:latin typeface="Calibri"/>
                          <a:ea typeface="Calibri"/>
                          <a:cs typeface="TH SarabunIT๙"/>
                        </a:rPr>
                        <a:t>ฝ่ายอำนวยการได้รายงานสถานภาพ</a:t>
                      </a:r>
                      <a:r>
                        <a:rPr lang="th-TH" sz="2800" b="1" dirty="0" smtClean="0">
                          <a:latin typeface="Calibri"/>
                          <a:ea typeface="Calibri"/>
                          <a:cs typeface="TH SarabunIT๙"/>
                        </a:rPr>
                        <a:t>อาชญากรรม  </a:t>
                      </a:r>
                      <a:r>
                        <a:rPr lang="th-TH" sz="2800" b="1" dirty="0">
                          <a:latin typeface="Calibri"/>
                          <a:ea typeface="Calibri"/>
                          <a:cs typeface="TH SarabunIT๙"/>
                        </a:rPr>
                        <a:t>คดีอาญา ๔ </a:t>
                      </a:r>
                      <a:r>
                        <a:rPr lang="th-TH" sz="2800" b="1" dirty="0" smtClean="0">
                          <a:latin typeface="Calibri"/>
                          <a:ea typeface="Calibri"/>
                          <a:cs typeface="TH SarabunIT๙"/>
                        </a:rPr>
                        <a:t>กลุ่ม  ใน</a:t>
                      </a:r>
                      <a:r>
                        <a:rPr lang="th-TH" sz="2800" b="1" dirty="0">
                          <a:latin typeface="Calibri"/>
                          <a:ea typeface="Calibri"/>
                          <a:cs typeface="TH SarabunIT๙"/>
                        </a:rPr>
                        <a:t>รอบ</a:t>
                      </a:r>
                      <a:r>
                        <a:rPr lang="th-TH" sz="2800" b="1" dirty="0" smtClean="0">
                          <a:latin typeface="Calibri"/>
                          <a:ea typeface="Calibri"/>
                          <a:cs typeface="TH SarabunIT๙"/>
                        </a:rPr>
                        <a:t>สัปดาห์ที่</a:t>
                      </a:r>
                      <a:r>
                        <a:rPr lang="th-TH" sz="2800" b="1" spc="-60" dirty="0">
                          <a:latin typeface="Calibri"/>
                          <a:ea typeface="Calibri"/>
                          <a:cs typeface="TH SarabunIT๙"/>
                        </a:rPr>
                        <a:t>ผ่านมา </a:t>
                      </a:r>
                      <a:r>
                        <a:rPr lang="th-TH" sz="2800" b="1" spc="-60" dirty="0" smtClean="0">
                          <a:latin typeface="Calibri"/>
                          <a:ea typeface="Calibri"/>
                          <a:cs typeface="TH SarabunIT๙"/>
                        </a:rPr>
                        <a:t>นั้น  </a:t>
                      </a:r>
                      <a:r>
                        <a:rPr lang="th-TH" sz="2800" b="1" spc="-60" dirty="0" smtClean="0">
                          <a:latin typeface="+mn-lt"/>
                          <a:ea typeface="Calibri"/>
                          <a:cs typeface="TH SarabunIT๙"/>
                        </a:rPr>
                        <a:t>ให้ </a:t>
                      </a:r>
                      <a:r>
                        <a:rPr lang="th-TH" sz="2800" b="1" spc="-60" dirty="0" err="1" smtClean="0">
                          <a:latin typeface="+mn-lt"/>
                          <a:ea typeface="Calibri"/>
                          <a:cs typeface="TH SarabunIT๙"/>
                        </a:rPr>
                        <a:t>สภ.</a:t>
                      </a:r>
                      <a:r>
                        <a:rPr lang="th-TH" sz="2800" b="1" spc="-60" dirty="0" smtClean="0">
                          <a:latin typeface="+mn-lt"/>
                          <a:ea typeface="Calibri"/>
                          <a:cs typeface="TH SarabunIT๙"/>
                        </a:rPr>
                        <a:t> และ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spc="-60" dirty="0" smtClean="0">
                          <a:latin typeface="+mn-lt"/>
                          <a:ea typeface="Calibri"/>
                          <a:cs typeface="TH SarabunIT๙"/>
                        </a:rPr>
                        <a:t>    </a:t>
                      </a:r>
                      <a:r>
                        <a:rPr lang="th-TH" sz="2800" b="1" spc="0" baseline="0" dirty="0" err="1" smtClean="0">
                          <a:latin typeface="+mn-lt"/>
                          <a:ea typeface="Calibri"/>
                          <a:cs typeface="TH SarabunIT๙"/>
                        </a:rPr>
                        <a:t>ภ.จว.</a:t>
                      </a:r>
                      <a:r>
                        <a:rPr lang="th-TH" sz="2800" b="1" spc="0" baseline="0" dirty="0" smtClean="0">
                          <a:latin typeface="+mn-lt"/>
                          <a:ea typeface="Calibri"/>
                          <a:cs typeface="TH SarabunIT๙"/>
                        </a:rPr>
                        <a:t> นำสถิติกลุ่มต่างๆ ไปเร่งรัดการปฏิบัติงานของผู้ใต้บังคับบัญชา เพื่อวางแผน และติดตามการจับกุมให้ได้โดยเร็ว </a:t>
                      </a:r>
                      <a:endParaRPr lang="en-US" sz="2800" b="1" spc="0" baseline="0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731794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8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2800" b="1" spc="-20" dirty="0" smtClean="0">
                          <a:latin typeface="Calibri"/>
                          <a:ea typeface="Calibri"/>
                          <a:cs typeface="TH SarabunIT๙"/>
                        </a:rPr>
                        <a:t>ขอบคุณ</a:t>
                      </a:r>
                      <a:r>
                        <a:rPr lang="th-TH" sz="2800" b="1" spc="-20" dirty="0">
                          <a:latin typeface="Calibri"/>
                          <a:ea typeface="Calibri"/>
                          <a:cs typeface="TH SarabunIT๙"/>
                        </a:rPr>
                        <a:t>ทุก </a:t>
                      </a:r>
                      <a:r>
                        <a:rPr lang="th-TH" sz="2800" b="1" spc="-20" dirty="0" err="1">
                          <a:latin typeface="Calibri"/>
                          <a:ea typeface="Calibri"/>
                          <a:cs typeface="TH SarabunIT๙"/>
                        </a:rPr>
                        <a:t>ภ.จว.</a:t>
                      </a:r>
                      <a:r>
                        <a:rPr lang="th-TH" sz="2800" b="1" spc="-20" dirty="0">
                          <a:latin typeface="Calibri"/>
                          <a:ea typeface="Calibri"/>
                          <a:cs typeface="TH SarabunIT๙"/>
                        </a:rPr>
                        <a:t> ที่ร่วมกันดำเนินการตามโครงการประชารัฐร่วมใจต้านภัย</a:t>
                      </a:r>
                      <a:r>
                        <a:rPr lang="th-TH" sz="2800" b="1" spc="-20" dirty="0" err="1">
                          <a:latin typeface="Calibri"/>
                          <a:ea typeface="Calibri"/>
                          <a:cs typeface="TH SarabunIT๙"/>
                        </a:rPr>
                        <a:t>ยาเสพติด</a:t>
                      </a:r>
                      <a:r>
                        <a:rPr lang="th-TH" sz="2800" b="1" spc="-20" dirty="0">
                          <a:latin typeface="Calibri"/>
                          <a:ea typeface="Calibri"/>
                          <a:cs typeface="TH SarabunIT๙"/>
                        </a:rPr>
                        <a:t> ภ.</a:t>
                      </a:r>
                      <a:r>
                        <a:rPr lang="th-TH" sz="2800" b="1" spc="-20" dirty="0" smtClean="0">
                          <a:latin typeface="Calibri"/>
                          <a:ea typeface="Calibri"/>
                          <a:cs typeface="TH SarabunIT๙"/>
                        </a:rPr>
                        <a:t>3 (</a:t>
                      </a:r>
                      <a:r>
                        <a:rPr lang="th-TH" sz="2800" b="1" spc="-20" dirty="0">
                          <a:latin typeface="Calibri"/>
                          <a:ea typeface="Calibri"/>
                          <a:cs typeface="TH SarabunIT๙"/>
                        </a:rPr>
                        <a:t>ปักกลด) ในระยะแรก </a:t>
                      </a:r>
                      <a:r>
                        <a:rPr lang="th-TH" sz="2800" b="1" spc="-20" dirty="0" smtClean="0">
                          <a:latin typeface="Calibri"/>
                          <a:ea typeface="Calibri"/>
                          <a:cs typeface="TH SarabunIT๙"/>
                        </a:rPr>
                        <a:t>และ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800" b="1" spc="-20" dirty="0" smtClean="0">
                          <a:latin typeface="Calibri"/>
                          <a:ea typeface="Calibri"/>
                          <a:cs typeface="TH SarabunIT๙"/>
                        </a:rPr>
                        <a:t>    ขอบคุณ </a:t>
                      </a:r>
                      <a:r>
                        <a:rPr lang="th-TH" sz="2800" b="1" spc="-20" dirty="0" err="1">
                          <a:latin typeface="Calibri"/>
                          <a:ea typeface="Calibri"/>
                          <a:cs typeface="TH SarabunIT๙"/>
                        </a:rPr>
                        <a:t>ผบก.ภ.จว.</a:t>
                      </a:r>
                      <a:r>
                        <a:rPr lang="th-TH" sz="2800" b="1" spc="-20" dirty="0">
                          <a:latin typeface="Calibri"/>
                          <a:ea typeface="Calibri"/>
                          <a:cs typeface="TH SarabunIT๙"/>
                        </a:rPr>
                        <a:t> และ รอง </a:t>
                      </a:r>
                      <a:r>
                        <a:rPr lang="th-TH" sz="2800" b="1" spc="-20" dirty="0" err="1">
                          <a:latin typeface="Calibri"/>
                          <a:ea typeface="Calibri"/>
                          <a:cs typeface="TH SarabunIT๙"/>
                        </a:rPr>
                        <a:t>ผบก.ภ.จว.</a:t>
                      </a:r>
                      <a:r>
                        <a:rPr lang="th-TH" sz="2800" b="1" spc="-20" dirty="0">
                          <a:latin typeface="Calibri"/>
                          <a:ea typeface="Calibri"/>
                          <a:cs typeface="TH SarabunIT๙"/>
                        </a:rPr>
                        <a:t> ที่ไปตรวจเยี่ยม</a:t>
                      </a:r>
                      <a:r>
                        <a:rPr lang="th-TH" sz="2800" b="1" spc="-20" dirty="0" smtClean="0">
                          <a:latin typeface="Calibri"/>
                          <a:ea typeface="Calibri"/>
                          <a:cs typeface="TH SarabunIT๙"/>
                        </a:rPr>
                        <a:t>โครงการปัก</a:t>
                      </a:r>
                      <a:r>
                        <a:rPr lang="th-TH" sz="2800" b="1" spc="-20" dirty="0">
                          <a:latin typeface="Calibri"/>
                          <a:ea typeface="Calibri"/>
                          <a:cs typeface="TH SarabunIT๙"/>
                        </a:rPr>
                        <a:t>กลดในพื้นที่ การดำเนินการที่ผ่านเป็นไปด้วย</a:t>
                      </a:r>
                      <a:r>
                        <a:rPr lang="th-TH" sz="2800" b="1" spc="-20" dirty="0" smtClean="0">
                          <a:latin typeface="Calibri"/>
                          <a:ea typeface="Calibri"/>
                          <a:cs typeface="TH SarabunIT๙"/>
                        </a:rPr>
                        <a:t>ความ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800" b="1" spc="-20" dirty="0" smtClean="0">
                          <a:latin typeface="Calibri"/>
                          <a:ea typeface="Calibri"/>
                          <a:cs typeface="TH SarabunIT๙"/>
                        </a:rPr>
                        <a:t>    </a:t>
                      </a:r>
                      <a:r>
                        <a:rPr lang="th-TH" sz="2800" b="1" spc="-20" dirty="0" smtClean="0">
                          <a:latin typeface="+mn-lt"/>
                          <a:ea typeface="Calibri"/>
                          <a:cs typeface="TH SarabunIT๙"/>
                        </a:rPr>
                        <a:t>เรียบร้อยดี มีผลชัดเจนเป็นรูปธรรม และได้รับความพึงพอใจจากประชาชนมาก จึงให้ </a:t>
                      </a:r>
                      <a:r>
                        <a:rPr lang="th-TH" sz="2800" b="1" spc="-20" dirty="0" err="1" smtClean="0">
                          <a:latin typeface="+mn-lt"/>
                          <a:ea typeface="Calibri"/>
                          <a:cs typeface="TH SarabunIT๙"/>
                        </a:rPr>
                        <a:t>ภ.จว.</a:t>
                      </a:r>
                      <a:r>
                        <a:rPr lang="th-TH" sz="2800" b="1" spc="-20" dirty="0" smtClean="0">
                          <a:latin typeface="+mn-lt"/>
                          <a:ea typeface="Calibri"/>
                          <a:cs typeface="TH SarabunIT๙"/>
                        </a:rPr>
                        <a:t> วางแผนการดำเนินการอย่าง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800" b="1" spc="-20" dirty="0" smtClean="0">
                          <a:latin typeface="+mn-lt"/>
                          <a:ea typeface="Calibri"/>
                          <a:cs typeface="TH SarabunIT๙"/>
                        </a:rPr>
                        <a:t>  </a:t>
                      </a:r>
                      <a:r>
                        <a:rPr lang="th-TH" sz="2800" b="1" spc="0" dirty="0" smtClean="0">
                          <a:latin typeface="+mn-lt"/>
                          <a:ea typeface="Calibri"/>
                          <a:cs typeface="TH SarabunIT๙"/>
                        </a:rPr>
                        <a:t>  </a:t>
                      </a:r>
                      <a:r>
                        <a:rPr lang="th-TH" sz="2800" b="1" spc="-70" baseline="0" dirty="0" smtClean="0">
                          <a:latin typeface="+mn-lt"/>
                          <a:ea typeface="Calibri"/>
                          <a:cs typeface="TH SarabunIT๙"/>
                        </a:rPr>
                        <a:t>ต่อเนื่องต่อไป สำหรับ </a:t>
                      </a:r>
                      <a:r>
                        <a:rPr lang="th-TH" sz="2800" b="1" spc="-70" baseline="0" dirty="0" err="1" smtClean="0">
                          <a:latin typeface="+mn-lt"/>
                          <a:ea typeface="Calibri"/>
                          <a:cs typeface="TH SarabunIT๙"/>
                        </a:rPr>
                        <a:t>สภ.</a:t>
                      </a:r>
                      <a:r>
                        <a:rPr lang="th-TH" sz="2800" b="1" spc="-70" baseline="0" dirty="0" smtClean="0">
                          <a:latin typeface="+mn-lt"/>
                          <a:ea typeface="Calibri"/>
                          <a:cs typeface="TH SarabunIT๙"/>
                        </a:rPr>
                        <a:t> (๓ ลำดับแรก) ที่ </a:t>
                      </a:r>
                      <a:r>
                        <a:rPr lang="th-TH" sz="2800" b="1" spc="-70" baseline="0" dirty="0" err="1" smtClean="0">
                          <a:latin typeface="+mn-lt"/>
                          <a:ea typeface="Calibri"/>
                          <a:cs typeface="TH SarabunIT๙"/>
                        </a:rPr>
                        <a:t>ภ.จว.</a:t>
                      </a:r>
                      <a:r>
                        <a:rPr lang="th-TH" sz="2800" b="1" spc="-70" baseline="0" dirty="0" smtClean="0">
                          <a:latin typeface="+mn-lt"/>
                          <a:ea typeface="Calibri"/>
                          <a:cs typeface="TH SarabunIT๙"/>
                        </a:rPr>
                        <a:t> ประเมิน  ภ.๓  จะมีคณะกรรมการของ ภ.3 ออกตรวจประเมินผลซ้ำอีกครั้ง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800" b="1" spc="-60" baseline="0" dirty="0" smtClean="0">
                          <a:latin typeface="+mn-lt"/>
                          <a:ea typeface="Calibri"/>
                          <a:cs typeface="TH SarabunIT๙"/>
                        </a:rPr>
                        <a:t>    </a:t>
                      </a:r>
                      <a:r>
                        <a:rPr lang="th-TH" sz="2800" b="1" spc="-20" dirty="0" smtClean="0">
                          <a:latin typeface="+mn-lt"/>
                          <a:ea typeface="Calibri"/>
                          <a:cs typeface="TH SarabunIT๙"/>
                        </a:rPr>
                        <a:t>เพื่อพิจารณาคัดเลือกเป็น  </a:t>
                      </a:r>
                      <a:r>
                        <a:rPr lang="th-TH" sz="2800" b="1" spc="-20" dirty="0" err="1" smtClean="0">
                          <a:latin typeface="+mn-lt"/>
                          <a:ea typeface="Calibri"/>
                          <a:cs typeface="TH SarabunIT๙"/>
                        </a:rPr>
                        <a:t>สภ.</a:t>
                      </a:r>
                      <a:r>
                        <a:rPr lang="th-TH" sz="2800" b="1" spc="-20" dirty="0" smtClean="0">
                          <a:latin typeface="+mn-lt"/>
                          <a:ea typeface="Calibri"/>
                          <a:cs typeface="TH SarabunIT๙"/>
                        </a:rPr>
                        <a:t> ตัวอย่าง สำหรับการเป็นต้นแบบที่ดี ในการที่จะให้หน่วยอื่น หรือหน่วยในสังกัดได้ไป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800" b="1" spc="-20" dirty="0" smtClean="0">
                          <a:latin typeface="+mn-lt"/>
                          <a:ea typeface="Calibri"/>
                          <a:cs typeface="TH SarabunIT๙"/>
                        </a:rPr>
                        <a:t>    ศึกษาดูงานในโอกาสต่อไป</a:t>
                      </a:r>
                      <a:r>
                        <a:rPr lang="th-TH" sz="2800" b="1" dirty="0" smtClean="0">
                          <a:latin typeface="+mn-lt"/>
                          <a:ea typeface="Calibri"/>
                          <a:cs typeface="TH SarabunIT๙"/>
                        </a:rPr>
                        <a:t>ด้วย </a:t>
                      </a:r>
                      <a:endParaRPr lang="en-US" sz="2800" b="1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3" name="Parallelogram 2"/>
          <p:cNvSpPr/>
          <p:nvPr/>
        </p:nvSpPr>
        <p:spPr>
          <a:xfrm>
            <a:off x="0" y="13447"/>
            <a:ext cx="12191999" cy="647736"/>
          </a:xfrm>
          <a:prstGeom prst="parallelogram">
            <a:avLst>
              <a:gd name="adj" fmla="val 113344"/>
            </a:avLst>
          </a:prstGeom>
          <a:solidFill>
            <a:srgbClr val="0122A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ข้อสั่งการ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พล.ต.ท.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ดำรงศักดิ์  กิตติ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ประภัสร์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 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ผบช.ภ.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๓</a:t>
            </a:r>
            <a:endParaRPr lang="th-TH" sz="4000" b="1" dirty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4735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473710519"/>
              </p:ext>
            </p:extLst>
          </p:nvPr>
        </p:nvGraphicFramePr>
        <p:xfrm>
          <a:off x="99690" y="805549"/>
          <a:ext cx="11984457" cy="5804263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84457"/>
              </a:tblGrid>
              <a:tr h="582683">
                <a:tc>
                  <a:txBody>
                    <a:bodyPr/>
                    <a:lstStyle/>
                    <a:p>
                      <a:pPr algn="ctr"/>
                      <a:r>
                        <a:rPr lang="th-TH" sz="4000" dirty="0" smtClean="0">
                          <a:solidFill>
                            <a:schemeClr val="bg1"/>
                          </a:solidFill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ข้อสั่งการ</a:t>
                      </a:r>
                      <a:endParaRPr lang="en-US" sz="4000" dirty="0">
                        <a:solidFill>
                          <a:schemeClr val="bg1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122AF"/>
                    </a:solidFill>
                  </a:tcPr>
                </a:tc>
              </a:tr>
              <a:tr h="5103223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๓ จะจัดฝึกอบรมกระบวนการสืบสวน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อบถ.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โดยแบ่งออกเป็น ๓ กลุ่ม ซึ่งในกลุ่ม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แรก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ได้</a:t>
                      </a:r>
                      <a:r>
                        <a:rPr lang="th-TH" sz="3200" b="1" spc="-3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จัดฝึกอบรม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ฯ</a:t>
                      </a:r>
                    </a:p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เรียบร้อยแล้ว เมื่อวันที่ ๑๒ มี.ค.๖๑  ณ ห้างสรรพสินค้า </a:t>
                      </a:r>
                      <a:r>
                        <a:rPr lang="en-US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Terminal 21 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ที่ผ่านมา 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  <a:r>
                        <a:rPr lang="th-TH" sz="3200" b="1" spc="-3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สำหรับ</a:t>
                      </a:r>
                      <a:r>
                        <a:rPr lang="th-TH" sz="3200" b="1" spc="-3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กลุ่มที่ ๒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3200" b="1" spc="6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ประกอบด้วย ภ.จว.บุรีรัมย์, ภ.จว.สุรินทร์ และ ภ.จว.ยโสธร (จำนวน ๒๓๔ นาย) </a:t>
                      </a:r>
                      <a:r>
                        <a:rPr lang="th-TH" sz="3200" b="1" spc="60" baseline="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จะจัดอบรม</a:t>
                      </a:r>
                      <a:r>
                        <a:rPr lang="th-TH" sz="3200" b="1" spc="60" baseline="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ที่</a:t>
                      </a:r>
                      <a:r>
                        <a:rPr lang="th-TH" sz="3200" b="1" spc="-50" baseline="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spc="-50" baseline="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3200" b="1" spc="-5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ภ.จว.สุรินทร์  </a:t>
                      </a:r>
                      <a:r>
                        <a:rPr lang="th-TH" sz="3200" b="1" spc="-9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ใน</a:t>
                      </a:r>
                      <a:r>
                        <a:rPr lang="th-TH" sz="3200" b="1" spc="-9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วันพุธที่ ๑๔ มี.ค.๖๑</a:t>
                      </a:r>
                      <a:r>
                        <a:rPr lang="th-TH" sz="3200" b="1" spc="-9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และ </a:t>
                      </a:r>
                      <a:r>
                        <a:rPr lang="th-TH" sz="3200" b="1" spc="-9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กลุ่มที่ ๓ </a:t>
                      </a:r>
                      <a:r>
                        <a:rPr lang="th-TH" sz="3200" b="1" spc="-9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ประกอบด้วย ภ.จว.ศรีสะเกษ</a:t>
                      </a:r>
                      <a:r>
                        <a:rPr lang="en-US" sz="3200" b="1" spc="-9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, </a:t>
                      </a:r>
                      <a:r>
                        <a:rPr lang="th-TH" sz="3200" b="1" spc="-9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ภ.จว.อุบลราชธานี </a:t>
                      </a:r>
                      <a:r>
                        <a:rPr lang="th-TH" sz="3200" b="1" spc="-9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และ</a:t>
                      </a:r>
                      <a:r>
                        <a:rPr lang="th-TH" sz="3200" b="1" spc="-9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spc="-9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3200" b="1" spc="-9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3200" b="1" spc="-9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อำนาจเจริญ 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(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จำนวน 234 นาย) จะจัดอบรมที่ ภ.จว.อุบลราชธานี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  <a:r>
                        <a:rPr lang="th-TH" sz="3200" b="1" spc="-4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ในวันพฤหัสบดีที่ ๑๕ มี.ค.๖๑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spc="-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ในการนี้ </a:t>
                      </a:r>
                      <a:r>
                        <a:rPr lang="th-TH" sz="3200" b="1" spc="-4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พล.ต.ท.</a:t>
                      </a:r>
                      <a:r>
                        <a:rPr lang="th-TH" sz="3200" b="1" spc="-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ดำรงศักดิ์ กิตติ</a:t>
                      </a:r>
                      <a:r>
                        <a:rPr lang="th-TH" sz="3200" b="1" spc="-4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ประภัสร์</a:t>
                      </a:r>
                      <a:r>
                        <a:rPr lang="th-TH" sz="3200" b="1" spc="-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  <a:r>
                        <a:rPr lang="th-TH" sz="3200" b="1" spc="-4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ผบช.ภ.</a:t>
                      </a:r>
                      <a:r>
                        <a:rPr lang="th-TH" sz="3200" b="1" spc="-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๓/เป็นประธาน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  <a:r>
                        <a:rPr lang="th-TH" sz="3200" b="1" spc="-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พร้อมด้วย </a:t>
                      </a:r>
                      <a:r>
                        <a:rPr lang="th-TH" sz="3200" b="1" spc="-4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พล.ต.ต.</a:t>
                      </a:r>
                      <a:r>
                        <a:rPr lang="th-TH" sz="3200" b="1" spc="-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จิตรจรูญ </a:t>
                      </a:r>
                      <a:r>
                        <a:rPr lang="th-TH" sz="3200" b="1" spc="-4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ศรีวนิชย์</a:t>
                      </a:r>
                      <a:endParaRPr lang="th-TH" sz="3200" b="1" spc="-40" dirty="0" smtClean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spc="-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รอง </a:t>
                      </a:r>
                      <a:r>
                        <a:rPr lang="th-TH" sz="3200" b="1" spc="-4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ผบช.ภ.</a:t>
                      </a:r>
                      <a:r>
                        <a:rPr lang="th-TH" sz="3200" b="1" spc="-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๓ จะเข้าร่วมพิธีเปิดการฝึกอบรมฯ </a:t>
                      </a:r>
                      <a:r>
                        <a:rPr lang="th-TH" sz="32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และเนื่องจากช่วงนี้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มีการ</a:t>
                      </a:r>
                      <a:r>
                        <a:rPr lang="th-TH" sz="32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แต่งตั้งข้าราชการตำรวจ</a:t>
                      </a:r>
                      <a:r>
                        <a:rPr lang="th-TH" sz="3200" b="1" spc="-6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ระดับ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spc="-6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รอง ผบก.</a:t>
                      </a:r>
                      <a:r>
                        <a:rPr lang="en-US" sz="3200" b="1" spc="-6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</a:t>
                      </a:r>
                      <a:r>
                        <a:rPr lang="th-TH" sz="3200" b="1" spc="-6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สว.</a:t>
                      </a:r>
                      <a:r>
                        <a:rPr lang="th-TH" sz="3200" b="1" spc="-6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วาระประจำปี 25๖๐</a:t>
                      </a:r>
                      <a:r>
                        <a:rPr lang="th-TH" sz="3200" b="1" spc="-2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ให้ดำรงในตำแหน่งต่างๆ 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อาจส่งผลให้การดำเนินงานตามโครงการฯ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ไม่คล่องตัว 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จึงให้ </a:t>
                      </a:r>
                      <a:r>
                        <a:rPr lang="th-TH" sz="3200" b="1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ผบก.ภ.จว.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มอบหมาย รอง </a:t>
                      </a:r>
                      <a:r>
                        <a:rPr lang="th-TH" sz="3200" b="1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ผบก.ภ.จว.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(ที่รับผิดชอบ) ร่วมสังเกตการณ์ตลอดการ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ฝึกอบรมฯ ด้วย</a:t>
                      </a:r>
                      <a:r>
                        <a:rPr lang="th-TH" sz="3200" b="1" spc="-4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Parallelogram 4"/>
          <p:cNvSpPr/>
          <p:nvPr/>
        </p:nvSpPr>
        <p:spPr>
          <a:xfrm>
            <a:off x="0" y="13447"/>
            <a:ext cx="12191999" cy="647736"/>
          </a:xfrm>
          <a:prstGeom prst="parallelogram">
            <a:avLst>
              <a:gd name="adj" fmla="val 113344"/>
            </a:avLst>
          </a:prstGeom>
          <a:solidFill>
            <a:srgbClr val="0122A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ข้อสั่งการ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พล.ต.ท.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ดำรงศักดิ์  กิตติ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ประภัสร์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 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ผบช.ภ.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๓</a:t>
            </a:r>
            <a:endParaRPr lang="th-TH" sz="4000" b="1" dirty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4735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963086503"/>
              </p:ext>
            </p:extLst>
          </p:nvPr>
        </p:nvGraphicFramePr>
        <p:xfrm>
          <a:off x="99690" y="677845"/>
          <a:ext cx="11984457" cy="609644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84457"/>
              </a:tblGrid>
              <a:tr h="576189">
                <a:tc>
                  <a:txBody>
                    <a:bodyPr/>
                    <a:lstStyle/>
                    <a:p>
                      <a:pPr algn="ctr"/>
                      <a:r>
                        <a:rPr lang="th-TH" sz="4000" dirty="0" smtClean="0">
                          <a:solidFill>
                            <a:schemeClr val="bg1"/>
                          </a:solidFill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ข้อสั่งการ</a:t>
                      </a:r>
                      <a:endParaRPr lang="en-US" sz="4000" dirty="0">
                        <a:solidFill>
                          <a:schemeClr val="bg1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122AF"/>
                    </a:solidFill>
                  </a:tcPr>
                </a:tc>
              </a:tr>
              <a:tr h="1454467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2800" b="1" spc="-70" baseline="0" dirty="0" smtClean="0">
                          <a:latin typeface="Calibri"/>
                          <a:ea typeface="Calibri"/>
                          <a:cs typeface="TH SarabunIT๙"/>
                        </a:rPr>
                        <a:t>วัน</a:t>
                      </a:r>
                      <a:r>
                        <a:rPr lang="th-TH" sz="2800" b="1" spc="-70" baseline="0" dirty="0">
                          <a:latin typeface="Calibri"/>
                          <a:ea typeface="Calibri"/>
                          <a:cs typeface="TH SarabunIT๙"/>
                        </a:rPr>
                        <a:t>อังคารที่ ๑๓ มี.ค.๖๑ เวลา ๑๑.๐๐ น. ภ.๓ จะประชุมเพื่อพิจารณาอนุมัติและโอนจัดสรร</a:t>
                      </a:r>
                      <a:r>
                        <a:rPr lang="th-TH" sz="2800" b="1" spc="-70" baseline="0" dirty="0" smtClean="0">
                          <a:latin typeface="Calibri"/>
                          <a:ea typeface="Calibri"/>
                          <a:cs typeface="TH SarabunIT๙"/>
                        </a:rPr>
                        <a:t>งบประมาณ</a:t>
                      </a:r>
                      <a:r>
                        <a:rPr lang="th-TH" sz="2800" b="1" spc="-70" baseline="0" dirty="0" smtClean="0">
                          <a:latin typeface="+mn-lt"/>
                          <a:ea typeface="Calibri"/>
                          <a:cs typeface="TH SarabunIT๙"/>
                        </a:rPr>
                        <a:t>ตาม</a:t>
                      </a:r>
                      <a:r>
                        <a:rPr lang="th-TH" sz="2800" b="1" spc="-7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โครงการสร้างสรรค์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spc="-7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2800" b="1" spc="-9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นวัตกรรมในการลดสถิติคนตายจากอุบัติเหตุทางถนน บนพื้นฐานระบบงานสืบสวน </a:t>
                      </a:r>
                      <a:r>
                        <a:rPr lang="th-TH" sz="2800" b="1" spc="-90" baseline="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อบถ.</a:t>
                      </a:r>
                      <a:r>
                        <a:rPr lang="th-TH" sz="2800" b="1" spc="-9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(ห้วงตั้งแต่วันที่ ๑๖ ก.พ.</a:t>
                      </a:r>
                      <a:r>
                        <a:rPr lang="en-US" sz="2800" b="1" spc="-9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</a:t>
                      </a:r>
                      <a:r>
                        <a:rPr lang="th-TH" sz="2800" b="1" spc="-9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๓๐ ก.ย.๖๑)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2800" b="1" spc="-9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28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ให้กับ </a:t>
                      </a:r>
                      <a:r>
                        <a:rPr lang="th-TH" sz="2800" b="1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สภ.</a:t>
                      </a:r>
                      <a:r>
                        <a:rPr lang="th-TH" sz="28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และ </a:t>
                      </a:r>
                      <a:r>
                        <a:rPr lang="th-TH" sz="2800" b="1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28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ณ ห้องประชุม ๑ ภ.๓</a:t>
                      </a:r>
                      <a:endParaRPr lang="en-US" sz="28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394093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8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2700" b="1" spc="-5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ด้วย</a:t>
                      </a:r>
                      <a:r>
                        <a:rPr lang="th-TH" sz="2700" b="1" spc="-50" dirty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ใกล้ช่วงเทศกาลสงกรานต์ปี ๒๕๖๑ ซึ่งคาดว่าในปีนี้มีแนวโน้มที่จะเกิดอุบัติเหตุ</a:t>
                      </a:r>
                      <a:r>
                        <a:rPr lang="th-TH" sz="2700" b="1" spc="-5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สูงขึ้น</a:t>
                      </a:r>
                      <a:r>
                        <a:rPr lang="th-TH" sz="2700" b="1" spc="-5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</a:t>
                      </a:r>
                      <a:r>
                        <a:rPr lang="th-TH" sz="2700" b="1" spc="-5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จึง</a:t>
                      </a:r>
                      <a:r>
                        <a:rPr lang="th-TH" sz="2700" b="1" spc="-50" dirty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ให้ </a:t>
                      </a:r>
                      <a:r>
                        <a:rPr lang="th-TH" sz="2700" b="1" spc="-50" dirty="0" err="1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สภ.</a:t>
                      </a:r>
                      <a:r>
                        <a:rPr lang="th-TH" sz="2700" b="1" spc="-50" dirty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</a:t>
                      </a:r>
                      <a:r>
                        <a:rPr lang="th-TH" sz="2700" b="1" spc="-5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และ </a:t>
                      </a:r>
                      <a:r>
                        <a:rPr lang="th-TH" sz="2700" b="1" spc="-50" dirty="0" err="1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ภ.จว.</a:t>
                      </a:r>
                      <a:r>
                        <a:rPr lang="th-TH" sz="2700" b="1" spc="-50" dirty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ดำเนินการ </a:t>
                      </a:r>
                      <a:r>
                        <a:rPr lang="th-TH" sz="2700" b="1" spc="-50" dirty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ดังนี้</a:t>
                      </a:r>
                      <a:endParaRPr lang="en-US" sz="2700" b="1" spc="-50" dirty="0">
                        <a:solidFill>
                          <a:schemeClr val="tx1"/>
                        </a:solidFill>
                        <a:latin typeface="TH SarabunIT๙" panose="020B0500040200020003" pitchFamily="34" charset="-34"/>
                        <a:ea typeface="Calibri"/>
                        <a:cs typeface="TH SarabunIT๙" panose="020B0500040200020003" pitchFamily="34" charset="-34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2700" b="1" spc="-6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 ๑</a:t>
                      </a:r>
                      <a:r>
                        <a:rPr lang="th-TH" sz="2700" b="1" spc="-60" dirty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) กวดขันวินัยจราจรในพื้นที่ บังคับใช้กฎหมาย อย่างเคร่งครัด จริงจัง โดยเฉพาะการสวมหมวกนิรภัย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H SarabunIT๙" panose="020B0500040200020003" pitchFamily="34" charset="-34"/>
                        <a:ea typeface="Calibri"/>
                        <a:cs typeface="TH SarabunIT๙" panose="020B0500040200020003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</a:t>
                      </a: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๒</a:t>
                      </a:r>
                      <a:r>
                        <a:rPr lang="th-TH" sz="2700" b="1" spc="-30" dirty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) สำรวจอุปกรณ์สำหรับใช้ในการปฏิบัติงาน </a:t>
                      </a:r>
                      <a:r>
                        <a:rPr lang="th-TH" sz="2700" b="1" spc="-3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เช่น </a:t>
                      </a:r>
                      <a:r>
                        <a:rPr lang="th-TH" sz="2700" b="1" spc="-30" dirty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เครื่องตรวจวัดแอลกอฮอล์ และเครื่องตรวจ</a:t>
                      </a:r>
                      <a:r>
                        <a:rPr lang="th-TH" sz="2700" b="1" spc="-3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จับ</a:t>
                      </a: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ความเร็ว เป็นต้น ว่ามีจำนวน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    </a:t>
                      </a: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</a:t>
                      </a:r>
                      <a:r>
                        <a:rPr lang="th-TH" sz="2700" b="1" spc="50" baseline="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เท่าใด</a:t>
                      </a:r>
                      <a:r>
                        <a:rPr lang="th-TH" sz="2700" b="1" spc="50" baseline="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, ชำรุดเท่าใด, ใช้งานได้จริงเท่าใด และเพียงพอต่อการปฏิบัติหน้าที่หรือไม่ หากมีไม่เพียงพอกับการปฏิบัติงาน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700" b="1" spc="1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    </a:t>
                      </a:r>
                      <a:r>
                        <a:rPr lang="th-TH" sz="2700" b="1" spc="1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ให้</a:t>
                      </a:r>
                      <a:r>
                        <a:rPr lang="th-TH" sz="2700" b="1" spc="1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บูรณาการร่วมกับขนส่งจังหวัด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H SarabunIT๙" panose="020B0500040200020003" pitchFamily="34" charset="-34"/>
                        <a:ea typeface="Calibri"/>
                        <a:cs typeface="TH SarabunIT๙" panose="020B0500040200020003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700" b="1" spc="-6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</a:t>
                      </a:r>
                      <a:r>
                        <a:rPr lang="th-TH" sz="2700" b="1" spc="-50" baseline="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</a:t>
                      </a:r>
                      <a:r>
                        <a:rPr lang="th-TH" sz="2700" b="1" spc="-50" baseline="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๓</a:t>
                      </a:r>
                      <a:r>
                        <a:rPr lang="th-TH" sz="2700" b="1" spc="-50" baseline="0" dirty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) พิจารณาสถานที่ในการตั้งจุดตรวจ, จุดสกัด และ ด่านชุมชน ให้เหมาะสม และจัด</a:t>
                      </a:r>
                      <a:r>
                        <a:rPr lang="th-TH" sz="2700" b="1" spc="-50" baseline="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เจ้าหน้าที่ประจำ</a:t>
                      </a:r>
                      <a:r>
                        <a:rPr lang="th-TH" sz="2700" b="1" spc="-50" baseline="0" dirty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จุดด้วย </a:t>
                      </a:r>
                      <a:endParaRPr lang="en-US" sz="2700" b="1" spc="-50" baseline="0" dirty="0">
                        <a:solidFill>
                          <a:schemeClr val="tx1"/>
                        </a:solidFill>
                        <a:latin typeface="TH SarabunIT๙" panose="020B0500040200020003" pitchFamily="34" charset="-34"/>
                        <a:ea typeface="Calibri"/>
                        <a:cs typeface="TH SarabunIT๙" panose="020B0500040200020003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</a:t>
                      </a: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๔</a:t>
                      </a:r>
                      <a:r>
                        <a:rPr lang="th-TH" sz="2700" b="1" dirty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) ให้ ผบก. และ รอง ผบก.(ที่รับผิดชอบ) ควบคุม กำกับ ดูแล </a:t>
                      </a: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และ</a:t>
                      </a: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เพื่อเป็นการเตรียมความพร้อมในการ</a:t>
                      </a:r>
                      <a:r>
                        <a:rPr lang="th-TH" sz="2700" b="1" spc="-2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ปฏิบัติการป้องกัน </a:t>
                      </a:r>
                      <a:endParaRPr lang="th-TH" sz="2700" b="1" spc="-20" dirty="0" smtClean="0">
                        <a:solidFill>
                          <a:schemeClr val="tx1"/>
                        </a:solidFill>
                        <a:latin typeface="TH SarabunIT๙" panose="020B0500040200020003" pitchFamily="34" charset="-34"/>
                        <a:ea typeface="Calibri"/>
                        <a:cs typeface="TH SarabunIT๙" panose="020B0500040200020003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700" b="1" spc="-2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      </a:t>
                      </a:r>
                      <a:r>
                        <a:rPr lang="th-TH" sz="2700" b="1" spc="-80" baseline="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และ</a:t>
                      </a:r>
                      <a:r>
                        <a:rPr lang="th-TH" sz="2700" b="1" spc="-80" baseline="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ลดอุบัติเหตุทางถนน ในช่วงเทศกาลสงกรานต์ ภ.๓ จะ</a:t>
                      </a:r>
                      <a:r>
                        <a:rPr lang="th-TH" sz="2700" b="1" spc="-80" baseline="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ประชุมทางไกล</a:t>
                      </a:r>
                      <a:r>
                        <a:rPr lang="th-TH" sz="2700" b="1" spc="-80" baseline="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ผ่านจอภาพ (</a:t>
                      </a:r>
                      <a:r>
                        <a:rPr lang="en-US" sz="2700" b="1" spc="-80" baseline="0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Video Conference</a:t>
                      </a:r>
                      <a:r>
                        <a:rPr lang="th-TH" sz="2700" b="1" spc="-80" baseline="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) </a:t>
                      </a:r>
                      <a:r>
                        <a:rPr lang="th-TH" sz="2700" b="1" spc="-80" baseline="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กับ </a:t>
                      </a:r>
                      <a:r>
                        <a:rPr lang="th-TH" sz="2700" b="1" spc="-80" baseline="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ภ.จว.ในสังกัด </a:t>
                      </a:r>
                      <a:endParaRPr lang="th-TH" sz="2700" b="1" spc="-80" baseline="0" dirty="0" smtClean="0">
                        <a:solidFill>
                          <a:schemeClr val="tx1"/>
                        </a:solidFill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2700" b="1" spc="-80" baseline="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      </a:t>
                      </a: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เพื่อ</a:t>
                      </a: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เตรียมความพร้อมฯ ภายในสัปดาห์หน้า สำหรับ</a:t>
                      </a:r>
                      <a:r>
                        <a:rPr lang="th-TH" sz="2700" b="1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วัน </a:t>
                      </a:r>
                      <a:r>
                        <a:rPr lang="th-TH" sz="2700" b="1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และเวลา </a:t>
                      </a:r>
                      <a:r>
                        <a:rPr lang="th-TH" sz="2700" b="1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จะแจ้งยืนยันให้ทราบต่อไป </a:t>
                      </a:r>
                      <a:r>
                        <a:rPr lang="th-TH" sz="2700" b="1" dirty="0" smtClean="0">
                          <a:solidFill>
                            <a:schemeClr val="tx1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</a:t>
                      </a:r>
                      <a:endParaRPr lang="en-US" sz="2700" b="1" dirty="0">
                        <a:solidFill>
                          <a:schemeClr val="tx1"/>
                        </a:solidFill>
                        <a:latin typeface="TH SarabunIT๙" panose="020B0500040200020003" pitchFamily="34" charset="-34"/>
                        <a:ea typeface="Calibri"/>
                        <a:cs typeface="TH SarabunIT๙" panose="020B0500040200020003" pitchFamily="34" charset="-34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</a:tbl>
          </a:graphicData>
        </a:graphic>
      </p:graphicFrame>
      <p:sp>
        <p:nvSpPr>
          <p:cNvPr id="5" name="Parallelogram 4"/>
          <p:cNvSpPr/>
          <p:nvPr/>
        </p:nvSpPr>
        <p:spPr>
          <a:xfrm>
            <a:off x="0" y="13447"/>
            <a:ext cx="12191999" cy="647736"/>
          </a:xfrm>
          <a:prstGeom prst="parallelogram">
            <a:avLst>
              <a:gd name="adj" fmla="val 113344"/>
            </a:avLst>
          </a:prstGeom>
          <a:solidFill>
            <a:srgbClr val="0122A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ข้อสั่งการ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พล.ต.ท.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ดำรงศักดิ์  กิตติ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ประภัสร์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 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ผบช.ภ.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๓</a:t>
            </a:r>
            <a:endParaRPr lang="th-TH" sz="4000" b="1" dirty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4735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661876749"/>
              </p:ext>
            </p:extLst>
          </p:nvPr>
        </p:nvGraphicFramePr>
        <p:xfrm>
          <a:off x="99690" y="704523"/>
          <a:ext cx="11984457" cy="608794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84457"/>
              </a:tblGrid>
              <a:tr h="582683">
                <a:tc>
                  <a:txBody>
                    <a:bodyPr/>
                    <a:lstStyle/>
                    <a:p>
                      <a:pPr algn="ctr"/>
                      <a:r>
                        <a:rPr lang="th-TH" sz="4000" dirty="0" smtClean="0">
                          <a:solidFill>
                            <a:schemeClr val="bg1"/>
                          </a:solidFill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ข้อสั่งการ</a:t>
                      </a:r>
                      <a:endParaRPr lang="en-US" sz="4000" dirty="0">
                        <a:solidFill>
                          <a:schemeClr val="bg1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122AF"/>
                    </a:solidFill>
                  </a:tcPr>
                </a:tc>
              </a:tr>
              <a:tr h="1460365"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เนื่องจาก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ที่ผ่านมา 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พบว่า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ยังมีบาง </a:t>
                      </a:r>
                      <a:r>
                        <a:rPr lang="th-TH" sz="3200" b="1" dirty="0" err="1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สภ.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ที่ยังไม่ได้รับแจ้งเอกสารหายผ่านระบบ </a:t>
                      </a:r>
                      <a:r>
                        <a:rPr lang="en-US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CRIMES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จึง</a:t>
                      </a:r>
                      <a:r>
                        <a:rPr lang="th-TH" sz="3200" b="1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กำชับ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ให้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3200" b="1" spc="-40" baseline="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หน.สภ.</a:t>
                      </a:r>
                      <a:r>
                        <a:rPr lang="th-TH" sz="3200" b="1" spc="-40" baseline="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และ หน.กลุ่มงานสอบสวน ไปตรวจสอบ และดำเนินการให้เรียบร้อย โดยมอบหมายให้ </a:t>
                      </a:r>
                      <a:r>
                        <a:rPr lang="th-TH" sz="3200" b="1" spc="-40" baseline="0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ผบก.ภ.จว</a:t>
                      </a:r>
                      <a:r>
                        <a:rPr lang="th-TH" sz="3200" b="1" dirty="0" err="1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.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เป็นผู้ควบคุม กำกับ ดูแล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  <a:tr h="1515291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spc="-90" baseline="0" dirty="0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การ</a:t>
                      </a:r>
                      <a:r>
                        <a:rPr lang="th-TH" sz="3200" b="1" spc="-90" baseline="0" dirty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บันทึกข้อมูลประจำวันอิเล็กทรอนิกส์ในระบบ</a:t>
                      </a:r>
                      <a:r>
                        <a:rPr lang="en-US" sz="3200" b="1" spc="-90" baseline="0" dirty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 CRIMES</a:t>
                      </a:r>
                      <a:r>
                        <a:rPr lang="th-TH" sz="3200" b="1" spc="-90" baseline="0" dirty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 ที่จะเริ่มดำเนินการเต็มรูปแบบในวันที่ ๑ เม.ย.๖๑ </a:t>
                      </a:r>
                      <a:r>
                        <a:rPr lang="th-TH" sz="3200" b="1" spc="-90" baseline="0" dirty="0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นี้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90" baseline="0" dirty="0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    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ซึ่งจะดำเนินการทดลองนำร่อง </a:t>
                      </a:r>
                      <a:r>
                        <a:rPr lang="th-TH" sz="3200" b="1" dirty="0" err="1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 ละ ๒ </a:t>
                      </a:r>
                      <a:r>
                        <a:rPr lang="th-TH" sz="3200" b="1" dirty="0" err="1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สภ.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 ก่อน เพื่อให้การดำเนินการบันทึกข้อมูลฯ 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เป็นไปด้วย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30" dirty="0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    ความเรียบร้อย จึงให้ </a:t>
                      </a:r>
                      <a:r>
                        <a:rPr lang="th-TH" sz="3200" b="1" spc="-30" dirty="0" err="1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สภ.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 นำร่อง เตรียมความพร้อมเกี่ยวกับคอมพิวเตอร์ให้เรียบร้อย</a:t>
                      </a:r>
                      <a:r>
                        <a:rPr lang="th-TH" sz="3200" b="1" dirty="0" smtClean="0"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 ทั้ง</a:t>
                      </a:r>
                      <a:r>
                        <a:rPr lang="th-TH" sz="3200" b="1" dirty="0" smtClean="0">
                          <a:solidFill>
                            <a:srgbClr val="000000"/>
                          </a:solidFill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ฮาร์ดแวร์และ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dirty="0" smtClean="0">
                          <a:solidFill>
                            <a:srgbClr val="000000"/>
                          </a:solidFill>
                          <a:latin typeface="TH SarabunIT๙" pitchFamily="34" charset="-34"/>
                          <a:ea typeface="Times New Roman"/>
                          <a:cs typeface="TH SarabunIT๙" pitchFamily="34" charset="-34"/>
                        </a:rPr>
                        <a:t>    ซอฟท์แวร์ </a:t>
                      </a:r>
                      <a:endParaRPr lang="en-US" sz="3200" b="1" dirty="0">
                        <a:latin typeface="TH SarabunIT๙" pitchFamily="34" charset="-34"/>
                        <a:ea typeface="Times New Roman"/>
                        <a:cs typeface="TH SarabunIT๙" pitchFamily="34" charset="-34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973146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spc="-20" dirty="0" smtClean="0">
                          <a:latin typeface="Calibri"/>
                          <a:ea typeface="Calibri"/>
                          <a:cs typeface="TH SarabunIT๙"/>
                        </a:rPr>
                        <a:t>เ</a:t>
                      </a:r>
                      <a:r>
                        <a:rPr lang="th-TH" sz="3200" b="1" spc="-40" dirty="0" smtClean="0">
                          <a:latin typeface="Calibri"/>
                          <a:ea typeface="Calibri"/>
                          <a:cs typeface="TH SarabunIT๙"/>
                        </a:rPr>
                        <a:t>พื่อให้</a:t>
                      </a:r>
                      <a:r>
                        <a:rPr lang="th-TH" sz="3200" b="1" spc="-40" dirty="0">
                          <a:latin typeface="Calibri"/>
                          <a:ea typeface="Calibri"/>
                          <a:cs typeface="TH SarabunIT๙"/>
                        </a:rPr>
                        <a:t>การเสนอ</a:t>
                      </a:r>
                      <a:r>
                        <a:rPr lang="th-TH" sz="3200" b="1" spc="-40" dirty="0" err="1">
                          <a:latin typeface="Calibri"/>
                          <a:ea typeface="Calibri"/>
                          <a:cs typeface="TH SarabunIT๙"/>
                        </a:rPr>
                        <a:t>ของบ</a:t>
                      </a:r>
                      <a:r>
                        <a:rPr lang="th-TH" sz="3200" b="1" spc="-40" dirty="0">
                          <a:latin typeface="Calibri"/>
                          <a:ea typeface="Calibri"/>
                          <a:cs typeface="TH SarabunIT๙"/>
                        </a:rPr>
                        <a:t>ลงทุนปีงบประมาณ ๒๕๖๒ ทันตามกำหนดเวลา ให้ทุกหน่วยเร่ง</a:t>
                      </a:r>
                      <a:r>
                        <a:rPr lang="th-TH" sz="3200" b="1" spc="-40" dirty="0" smtClean="0">
                          <a:latin typeface="Calibri"/>
                          <a:ea typeface="Calibri"/>
                          <a:cs typeface="TH SarabunIT๙"/>
                        </a:rPr>
                        <a:t>ดำเนินการ</a:t>
                      </a:r>
                      <a:r>
                        <a:rPr lang="th-TH" sz="3200" b="1" spc="-30" dirty="0" smtClean="0">
                          <a:latin typeface="Calibri"/>
                          <a:ea typeface="Calibri"/>
                          <a:cs typeface="TH SarabunIT๙"/>
                        </a:rPr>
                        <a:t>เตรียมตั้ง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30" dirty="0" smtClean="0">
                          <a:latin typeface="Calibri"/>
                          <a:ea typeface="Calibri"/>
                          <a:cs typeface="TH SarabunIT๙"/>
                        </a:rPr>
                        <a:t>    </a:t>
                      </a:r>
                      <a:r>
                        <a:rPr lang="th-TH" sz="3200" b="1" spc="-30" dirty="0" smtClean="0">
                          <a:latin typeface="+mn-lt"/>
                          <a:ea typeface="Calibri"/>
                          <a:cs typeface="TH SarabunIT๙"/>
                        </a:rPr>
                        <a:t>คำของบประมาณต่างๆ เช่น งบก่อสร้าง, งบครุภัณฑ์ เป็นต้น โดยให้สำรวจและพิจารณา</a:t>
                      </a:r>
                      <a:r>
                        <a:rPr lang="th-TH" sz="3200" b="1" spc="-80" dirty="0" smtClean="0">
                          <a:latin typeface="+mn-lt"/>
                          <a:ea typeface="Calibri"/>
                          <a:cs typeface="TH SarabunIT๙"/>
                        </a:rPr>
                        <a:t>สิ่งที่มีความจำเป็น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80" dirty="0" smtClean="0">
                          <a:latin typeface="+mn-lt"/>
                          <a:ea typeface="Calibri"/>
                          <a:cs typeface="TH SarabunIT๙"/>
                        </a:rPr>
                        <a:t>    เร่งด่วนก่อน กรณีงบก่อสร้างให้ประสานขอแบบจากโยธาจังหวัด เพื่อดำเนินการก่อน</a:t>
                      </a:r>
                      <a:r>
                        <a:rPr lang="th-TH" sz="3200" b="1" dirty="0" smtClean="0">
                          <a:latin typeface="+mn-lt"/>
                          <a:ea typeface="Calibri"/>
                          <a:cs typeface="TH SarabunIT๙"/>
                        </a:rPr>
                        <a:t> โดยมอบหมายให้ ผบก. 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dirty="0" smtClean="0">
                          <a:latin typeface="+mn-lt"/>
                          <a:ea typeface="Calibri"/>
                          <a:cs typeface="TH SarabunIT๙"/>
                        </a:rPr>
                        <a:t>   และ รอง ผบก.(ที่รับผิดชอบ) ควบคุม กำกับ ดูแล</a:t>
                      </a:r>
                      <a:r>
                        <a:rPr lang="th-TH" sz="3200" b="1" spc="-30" dirty="0" smtClean="0">
                          <a:latin typeface="+mn-lt"/>
                          <a:ea typeface="Calibri"/>
                          <a:cs typeface="TH SarabunIT๙"/>
                        </a:rPr>
                        <a:t> </a:t>
                      </a:r>
                      <a:endParaRPr lang="en-US" sz="3200" b="1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Parallelogram 4"/>
          <p:cNvSpPr/>
          <p:nvPr/>
        </p:nvSpPr>
        <p:spPr>
          <a:xfrm>
            <a:off x="0" y="568"/>
            <a:ext cx="12191999" cy="647736"/>
          </a:xfrm>
          <a:prstGeom prst="parallelogram">
            <a:avLst>
              <a:gd name="adj" fmla="val 113344"/>
            </a:avLst>
          </a:prstGeom>
          <a:solidFill>
            <a:srgbClr val="0122A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ข้อสั่งการ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พล.ต.ท.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ดำรงศักดิ์  กิตติ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ประภัสร์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 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ผบช.ภ.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๓</a:t>
            </a:r>
            <a:endParaRPr lang="th-TH" sz="4000" b="1" dirty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4735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98224711"/>
              </p:ext>
            </p:extLst>
          </p:nvPr>
        </p:nvGraphicFramePr>
        <p:xfrm>
          <a:off x="99690" y="832945"/>
          <a:ext cx="11984457" cy="52330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84457"/>
              </a:tblGrid>
              <a:tr h="628440">
                <a:tc>
                  <a:txBody>
                    <a:bodyPr/>
                    <a:lstStyle/>
                    <a:p>
                      <a:pPr algn="ctr"/>
                      <a:r>
                        <a:rPr lang="th-TH" sz="4000" dirty="0" smtClean="0">
                          <a:solidFill>
                            <a:schemeClr val="bg1"/>
                          </a:solidFill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ข้อสั่งการ</a:t>
                      </a:r>
                      <a:endParaRPr lang="en-US" sz="4000" dirty="0">
                        <a:solidFill>
                          <a:schemeClr val="bg1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122AF"/>
                    </a:solidFill>
                  </a:tcPr>
                </a:tc>
              </a:tr>
              <a:tr h="3153925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เชิญ </a:t>
                      </a:r>
                      <a:r>
                        <a:rPr lang="th-TH" sz="3000" b="1" spc="0" dirty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รอง ผบช.ภ.๓, ผบก.</a:t>
                      </a: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, ข้าราชการ</a:t>
                      </a:r>
                      <a:r>
                        <a:rPr lang="th-TH" sz="3000" b="1" spc="0" dirty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ตำรวจ และครอบครัว ร่วมพิธีเททองหล่อพระองค์ปฐมฤกษ์ </a:t>
                      </a: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ใน</a:t>
                      </a: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วันที่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 </a:t>
                      </a:r>
                      <a:r>
                        <a:rPr lang="th-TH" sz="3000" b="1" spc="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๘ เม.ย.๖๑ </a:t>
                      </a:r>
                      <a:r>
                        <a:rPr lang="th-TH" sz="3000" b="1" spc="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เวลา </a:t>
                      </a:r>
                      <a:r>
                        <a:rPr lang="th-TH" sz="3000" b="1" spc="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๐๙.๐๙ น. </a:t>
                      </a:r>
                      <a:r>
                        <a:rPr lang="th-TH" sz="3000" b="1" spc="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ณ </a:t>
                      </a:r>
                      <a:r>
                        <a:rPr lang="th-TH" sz="3000" b="1" spc="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ลานพระอุโบสถ วัดราชบพิตรฯ กทม. โดยผู้ที่ประสงค์จะเดินทางไปพร้อม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000" b="1" spc="-6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 </a:t>
                      </a:r>
                      <a:r>
                        <a:rPr lang="th-TH" sz="3000" b="1" spc="-6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รถยนต์โดยสารปรับอากาศขนาดไม่น้อยกว่า ๔๐ ที่นั่ง ของทางราชการ ให้พร้อมกันหน้าอาคาร ภ.</a:t>
                      </a:r>
                      <a:r>
                        <a:rPr lang="th-TH" sz="3000" b="1" spc="-6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๓</a:t>
                      </a:r>
                      <a:r>
                        <a:rPr lang="th-TH" sz="3000" b="1" spc="-6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</a:t>
                      </a:r>
                      <a:r>
                        <a:rPr lang="th-TH" sz="3000" b="1" spc="-6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เวลา </a:t>
                      </a:r>
                      <a:r>
                        <a:rPr lang="th-TH" sz="3000" b="1" spc="-6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๐๕.๐๐ น</a:t>
                      </a:r>
                      <a:r>
                        <a:rPr lang="th-TH" sz="3000" b="1" spc="-5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. </a:t>
                      </a:r>
                      <a:endParaRPr lang="th-TH" sz="3000" b="1" spc="-50" dirty="0" smtClean="0">
                        <a:latin typeface="TH SarabunIT๙" panose="020B0500040200020003" pitchFamily="34" charset="-34"/>
                        <a:ea typeface="Calibri"/>
                        <a:cs typeface="TH SarabunIT๙" panose="020B0500040200020003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000" b="1" spc="-5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 </a:t>
                      </a:r>
                      <a:r>
                        <a:rPr lang="th-TH" sz="3000" b="1" u="sng" spc="-3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การ</a:t>
                      </a:r>
                      <a:r>
                        <a:rPr lang="th-TH" sz="3000" b="1" u="sng" spc="-3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แต่งกาย </a:t>
                      </a:r>
                      <a:r>
                        <a:rPr lang="th-TH" sz="3000" b="1" spc="-3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เครื่องแบบปกติขาว งดกระบี่ ถุงมือ และหมวก สำหรับครอบครัว</a:t>
                      </a:r>
                      <a:r>
                        <a:rPr lang="th-TH" sz="3000" b="1" spc="-3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ข้าราชการตำรวจ</a:t>
                      </a:r>
                      <a:r>
                        <a:rPr lang="th-TH" sz="3000" b="1" spc="-3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ที่มีความ</a:t>
                      </a:r>
                      <a:r>
                        <a:rPr lang="th-TH" sz="3000" b="1" spc="-3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ประสงค์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000" b="1" spc="-5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 </a:t>
                      </a: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จะ</a:t>
                      </a: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ร่วมพิธีฯ ให้แจ้งจำนวนผู้ที่มีความประสงค์ร่วมพิธีฯ มายัง ภ.๓ </a:t>
                      </a: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ทราบด้วย</a:t>
                      </a:r>
                      <a:r>
                        <a:rPr lang="th-TH" sz="3000" b="1" spc="0" baseline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</a:t>
                      </a: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เพื่อ</a:t>
                      </a: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จักได้พิจารณา</a:t>
                      </a: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ดำเนินการ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    ใน</a:t>
                      </a:r>
                      <a:r>
                        <a:rPr lang="th-TH" sz="3000" b="1" spc="0" dirty="0" smtClean="0"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</a:rPr>
                        <a:t>ส่วนที่เกี่ยวข้องต่อไป </a:t>
                      </a:r>
                      <a:endParaRPr lang="en-US" sz="3000" b="1" spc="0" dirty="0">
                        <a:latin typeface="TH SarabunIT๙" panose="020B0500040200020003" pitchFamily="34" charset="-34"/>
                        <a:ea typeface="Calibri"/>
                        <a:cs typeface="TH SarabunIT๙" panose="020B0500040200020003" pitchFamily="34" charset="-34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1378039">
                <a:tc>
                  <a:txBody>
                    <a:bodyPr/>
                    <a:lstStyle/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spc="-30" dirty="0" smtClean="0">
                          <a:latin typeface="Calibri"/>
                          <a:ea typeface="Calibri"/>
                          <a:cs typeface="TH SarabunIT๙"/>
                        </a:rPr>
                        <a:t>เชิญ</a:t>
                      </a:r>
                      <a:r>
                        <a:rPr lang="th-TH" sz="3200" b="1" spc="-30" dirty="0">
                          <a:latin typeface="Calibri"/>
                          <a:ea typeface="Calibri"/>
                          <a:cs typeface="TH SarabunIT๙"/>
                        </a:rPr>
                        <a:t>ชวนข้าราชการตำรวจทุกนายที่มีความสนใจบูชาพระวัตถุมงคล จิตศรัทธาร่วมบูชา</a:t>
                      </a:r>
                      <a:r>
                        <a:rPr lang="th-TH" sz="3200" b="1" spc="-20" dirty="0">
                          <a:latin typeface="Calibri"/>
                          <a:ea typeface="Calibri"/>
                          <a:cs typeface="TH SarabunIT๙"/>
                        </a:rPr>
                        <a:t> และให้</a:t>
                      </a:r>
                      <a:r>
                        <a:rPr lang="th-TH" sz="3200" b="1" spc="-20" dirty="0" smtClean="0">
                          <a:latin typeface="Calibri"/>
                          <a:ea typeface="Calibri"/>
                          <a:cs typeface="TH SarabunIT๙"/>
                        </a:rPr>
                        <a:t>ช่วย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spc="-20" dirty="0" smtClean="0">
                          <a:latin typeface="Calibri"/>
                          <a:ea typeface="Calibri"/>
                          <a:cs typeface="TH SarabunIT๙"/>
                        </a:rPr>
                        <a:t>    </a:t>
                      </a:r>
                      <a:r>
                        <a:rPr lang="th-TH" sz="3200" b="1" spc="-20" dirty="0" smtClean="0">
                          <a:latin typeface="+mn-lt"/>
                          <a:ea typeface="Calibri"/>
                          <a:cs typeface="TH SarabunIT๙"/>
                        </a:rPr>
                        <a:t>ประชาสัมพันธ์ เชิญชวนผู้ที่มีความสนใจบูชาพระวัตถุมงคลฯ</a:t>
                      </a:r>
                      <a:r>
                        <a:rPr lang="th-TH" sz="3200" b="1" dirty="0" smtClean="0">
                          <a:latin typeface="+mn-lt"/>
                          <a:ea typeface="Calibri"/>
                          <a:cs typeface="TH SarabunIT๙"/>
                        </a:rPr>
                        <a:t> อย่างต่อเนื่องด้วย</a:t>
                      </a:r>
                      <a:endParaRPr lang="en-US" sz="3200" b="1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Parallelogram 4"/>
          <p:cNvSpPr/>
          <p:nvPr/>
        </p:nvSpPr>
        <p:spPr>
          <a:xfrm>
            <a:off x="0" y="39573"/>
            <a:ext cx="12191999" cy="647736"/>
          </a:xfrm>
          <a:prstGeom prst="parallelogram">
            <a:avLst>
              <a:gd name="adj" fmla="val 113344"/>
            </a:avLst>
          </a:prstGeom>
          <a:solidFill>
            <a:srgbClr val="0122A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ข้อสั่งการ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พล.ต.ท.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ดำรงศักดิ์  กิตติ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ประภัสร์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 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ผบช.ภ.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๓</a:t>
            </a:r>
            <a:endParaRPr lang="th-TH" sz="4000" b="1" dirty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4735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107677976"/>
              </p:ext>
            </p:extLst>
          </p:nvPr>
        </p:nvGraphicFramePr>
        <p:xfrm>
          <a:off x="99690" y="834601"/>
          <a:ext cx="11984457" cy="508281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984457"/>
              </a:tblGrid>
              <a:tr h="628440">
                <a:tc>
                  <a:txBody>
                    <a:bodyPr/>
                    <a:lstStyle/>
                    <a:p>
                      <a:pPr algn="ctr"/>
                      <a:r>
                        <a:rPr lang="th-TH" sz="4000" dirty="0" smtClean="0">
                          <a:solidFill>
                            <a:schemeClr val="bg1"/>
                          </a:solidFill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ข้อสั่งการ</a:t>
                      </a:r>
                      <a:endParaRPr lang="en-US" sz="4000" dirty="0">
                        <a:solidFill>
                          <a:schemeClr val="bg1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rgbClr val="0122AF"/>
                    </a:solidFill>
                  </a:tcPr>
                </a:tc>
              </a:tr>
              <a:tr h="1722714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spc="-30" dirty="0" smtClean="0">
                          <a:latin typeface="+mn-lt"/>
                          <a:ea typeface="Calibri"/>
                          <a:cs typeface="TH SarabunIT๙"/>
                        </a:rPr>
                        <a:t>ตามที่ปรากฏในสื่อโซเชียลเกี่ยวกับตำรวจจราจรเรียกรับเงินสินบน เพื่อแลกกับการไม่ถูกดำเนินคดี</a:t>
                      </a:r>
                      <a:r>
                        <a:rPr lang="th-TH" sz="3200" b="1" dirty="0" smtClean="0">
                          <a:latin typeface="+mn-lt"/>
                          <a:ea typeface="Calibri"/>
                          <a:cs typeface="TH SarabunIT๙"/>
                        </a:rPr>
                        <a:t> ซึ่งส่งผล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140" baseline="0" dirty="0" smtClean="0">
                          <a:latin typeface="+mn-lt"/>
                          <a:ea typeface="Calibri"/>
                          <a:cs typeface="TH SarabunIT๙"/>
                        </a:rPr>
                        <a:t>    ให้ภาพลักษณ์ของ ตร. เสียหาย จึงให้ผู้บังคับบัญชาทุกลำดับชั้น กำชับการปฏิบัติของผู้ใต้บังคับบัญชาเป็นประจำ</a:t>
                      </a: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50" baseline="0" dirty="0" smtClean="0">
                          <a:latin typeface="+mn-lt"/>
                          <a:ea typeface="Calibri"/>
                          <a:cs typeface="TH SarabunIT๙"/>
                        </a:rPr>
                        <a:t>    </a:t>
                      </a:r>
                      <a:r>
                        <a:rPr lang="th-TH" sz="3200" b="1" spc="-50" dirty="0" smtClean="0">
                          <a:latin typeface="+mn-lt"/>
                          <a:ea typeface="Calibri"/>
                          <a:cs typeface="TH SarabunIT๙"/>
                        </a:rPr>
                        <a:t>โดยให้ถือปฏิบัติตามโครงการสุภาพบุรุษจราจร และห้ามมิให้ยุ่งเกี่ยวกับการกระทำที่ผิดกฎหมายโดยเด็ดขาด </a:t>
                      </a:r>
                      <a:endParaRPr lang="en-US" sz="3200" b="1" spc="-50" dirty="0" smtClean="0">
                        <a:latin typeface="+mn-lt"/>
                        <a:ea typeface="Calibri"/>
                        <a:cs typeface="Cordia New"/>
                      </a:endParaRPr>
                    </a:p>
                    <a:p>
                      <a:pPr algn="thaiDist">
                        <a:spcAft>
                          <a:spcPts val="0"/>
                        </a:spcAft>
                      </a:pPr>
                      <a:endParaRPr lang="en-US" sz="3200" b="1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accent1">
                        <a:lumMod val="20000"/>
                        <a:lumOff val="80000"/>
                      </a:schemeClr>
                    </a:solidFill>
                  </a:tcPr>
                </a:tc>
              </a:tr>
              <a:tr h="2431052">
                <a:tc>
                  <a:txBody>
                    <a:bodyPr/>
                    <a:lstStyle/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baseline="0" dirty="0" smtClean="0">
                          <a:solidFill>
                            <a:srgbClr val="0122AF"/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spc="-70" dirty="0" smtClean="0">
                          <a:latin typeface="Calibri"/>
                          <a:ea typeface="Calibri"/>
                          <a:cs typeface="TH SarabunIT๙"/>
                        </a:rPr>
                        <a:t>วัน</a:t>
                      </a:r>
                      <a:r>
                        <a:rPr lang="th-TH" sz="3200" b="1" spc="40" baseline="0" dirty="0">
                          <a:latin typeface="Calibri"/>
                          <a:ea typeface="Calibri"/>
                          <a:cs typeface="TH SarabunIT๙"/>
                        </a:rPr>
                        <a:t>พฤหัสบดีที่ ๑๕ มี.ค.๖๑ จะมีพิธีพระราชทานเพลิงศพ </a:t>
                      </a:r>
                      <a:r>
                        <a:rPr lang="th-TH" sz="3200" b="1" spc="40" baseline="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H SarabunIT๙"/>
                        </a:rPr>
                        <a:t>พ.ต.อ.จิร</a:t>
                      </a:r>
                      <a:r>
                        <a:rPr lang="th-TH" sz="3200" b="1" spc="40" baseline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H SarabunIT๙"/>
                        </a:rPr>
                        <a:t>วุฒิ ทิศเสถียร </a:t>
                      </a:r>
                      <a:r>
                        <a:rPr lang="th-TH" sz="3200" b="1" spc="40" baseline="0" dirty="0" err="1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H SarabunIT๙"/>
                        </a:rPr>
                        <a:t>ผกก.สภ.</a:t>
                      </a:r>
                      <a:r>
                        <a:rPr lang="th-TH" sz="3200" b="1" spc="40" baseline="0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H SarabunIT๙"/>
                        </a:rPr>
                        <a:t>ห้วยทับ</a:t>
                      </a:r>
                      <a:r>
                        <a:rPr lang="th-TH" sz="3200" b="1" spc="40" baseline="0" dirty="0" smtClean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H SarabunIT๙"/>
                        </a:rPr>
                        <a:t>ทัน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spc="-60" dirty="0" smtClean="0">
                          <a:latin typeface="Calibri"/>
                          <a:ea typeface="Calibri"/>
                          <a:cs typeface="TH SarabunIT๙"/>
                        </a:rPr>
                        <a:t>   </a:t>
                      </a:r>
                      <a:r>
                        <a:rPr lang="th-TH" sz="3200" b="1" dirty="0" smtClean="0">
                          <a:latin typeface="Calibri"/>
                          <a:ea typeface="Calibri"/>
                          <a:cs typeface="TH SarabunIT๙"/>
                        </a:rPr>
                        <a:t> </a:t>
                      </a:r>
                      <a:r>
                        <a:rPr lang="th-TH" sz="3200" b="1" dirty="0" err="1">
                          <a:latin typeface="Calibri"/>
                          <a:ea typeface="Calibri"/>
                          <a:cs typeface="TH SarabunIT๙"/>
                        </a:rPr>
                        <a:t>จว.</a:t>
                      </a:r>
                      <a:r>
                        <a:rPr lang="th-TH" sz="3200" b="1" dirty="0">
                          <a:latin typeface="Calibri"/>
                          <a:ea typeface="Calibri"/>
                          <a:cs typeface="TH SarabunIT๙"/>
                        </a:rPr>
                        <a:t>ศรีสะ</a:t>
                      </a:r>
                      <a:r>
                        <a:rPr lang="th-TH" sz="3200" b="1" dirty="0" err="1">
                          <a:latin typeface="Calibri"/>
                          <a:ea typeface="Calibri"/>
                          <a:cs typeface="TH SarabunIT๙"/>
                        </a:rPr>
                        <a:t>เกษ</a:t>
                      </a:r>
                      <a:r>
                        <a:rPr lang="th-TH" sz="3200" b="1" dirty="0">
                          <a:latin typeface="Calibri"/>
                          <a:ea typeface="Calibri"/>
                          <a:cs typeface="TH SarabunIT๙"/>
                        </a:rPr>
                        <a:t> ณ วัดทองพุ่มพวง อ.เมือง </a:t>
                      </a:r>
                      <a:r>
                        <a:rPr lang="th-TH" sz="3200" b="1" dirty="0" err="1">
                          <a:latin typeface="Calibri"/>
                          <a:ea typeface="Calibri"/>
                          <a:cs typeface="TH SarabunIT๙"/>
                        </a:rPr>
                        <a:t>จว.</a:t>
                      </a:r>
                      <a:r>
                        <a:rPr lang="th-TH" sz="3200" b="1" dirty="0">
                          <a:latin typeface="Calibri"/>
                          <a:ea typeface="Calibri"/>
                          <a:cs typeface="TH SarabunIT๙"/>
                        </a:rPr>
                        <a:t>สระบุรี และ </a:t>
                      </a:r>
                      <a:r>
                        <a:rPr lang="th-TH" sz="3200" b="1" dirty="0">
                          <a:solidFill>
                            <a:srgbClr val="FF0000"/>
                          </a:solidFill>
                          <a:latin typeface="Calibri"/>
                          <a:ea typeface="Calibri"/>
                          <a:cs typeface="TH SarabunIT๙"/>
                        </a:rPr>
                        <a:t>คุณแม่ทองคำ ธรรมดี </a:t>
                      </a:r>
                      <a:r>
                        <a:rPr lang="th-TH" sz="3200" b="1" spc="-30" dirty="0">
                          <a:latin typeface="Calibri"/>
                          <a:ea typeface="Calibri"/>
                          <a:cs typeface="TH SarabunIT๙"/>
                        </a:rPr>
                        <a:t>มารดาของ </a:t>
                      </a:r>
                      <a:r>
                        <a:rPr lang="th-TH" sz="3200" b="1" spc="-30" dirty="0" err="1">
                          <a:latin typeface="Calibri"/>
                          <a:ea typeface="Calibri"/>
                          <a:cs typeface="TH SarabunIT๙"/>
                        </a:rPr>
                        <a:t>พ.ต.อ.</a:t>
                      </a:r>
                      <a:r>
                        <a:rPr lang="th-TH" sz="3200" b="1" spc="-30" dirty="0" smtClean="0">
                          <a:latin typeface="Calibri"/>
                          <a:ea typeface="Calibri"/>
                          <a:cs typeface="TH SarabunIT๙"/>
                        </a:rPr>
                        <a:t>ภควัตร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spc="-30" dirty="0" smtClean="0">
                          <a:latin typeface="Calibri"/>
                          <a:ea typeface="Calibri"/>
                          <a:cs typeface="TH SarabunIT๙"/>
                        </a:rPr>
                        <a:t>    </a:t>
                      </a:r>
                      <a:r>
                        <a:rPr lang="th-TH" sz="3200" b="1" spc="-30" dirty="0" smtClean="0">
                          <a:latin typeface="+mn-lt"/>
                          <a:ea typeface="Calibri"/>
                          <a:cs typeface="TH SarabunIT๙"/>
                        </a:rPr>
                        <a:t>ธรรมดี ผกก.</a:t>
                      </a:r>
                      <a:r>
                        <a:rPr lang="th-TH" sz="3200" b="1" spc="-30" dirty="0" err="1" smtClean="0">
                          <a:latin typeface="+mn-lt"/>
                          <a:ea typeface="Calibri"/>
                          <a:cs typeface="TH SarabunIT๙"/>
                        </a:rPr>
                        <a:t>สส.ภ.จว.</a:t>
                      </a:r>
                      <a:r>
                        <a:rPr lang="th-TH" sz="3200" b="1" spc="-30" dirty="0" smtClean="0">
                          <a:latin typeface="+mn-lt"/>
                          <a:ea typeface="Calibri"/>
                          <a:cs typeface="TH SarabunIT๙"/>
                        </a:rPr>
                        <a:t>บุรีรัมย์ ณ วัด</a:t>
                      </a:r>
                      <a:r>
                        <a:rPr lang="th-TH" sz="3200" b="1" spc="-30" dirty="0" err="1" smtClean="0">
                          <a:latin typeface="+mn-lt"/>
                          <a:ea typeface="Calibri"/>
                          <a:cs typeface="TH SarabunIT๙"/>
                        </a:rPr>
                        <a:t>สุทธ</a:t>
                      </a:r>
                      <a:r>
                        <a:rPr lang="th-TH" sz="3200" b="1" spc="-30" dirty="0" smtClean="0">
                          <a:latin typeface="+mn-lt"/>
                          <a:ea typeface="Calibri"/>
                          <a:cs typeface="TH SarabunIT๙"/>
                        </a:rPr>
                        <a:t>จินดา อ.เมือง </a:t>
                      </a:r>
                      <a:r>
                        <a:rPr lang="th-TH" sz="3200" b="1" spc="-30" dirty="0" err="1" smtClean="0">
                          <a:latin typeface="+mn-lt"/>
                          <a:ea typeface="Calibri"/>
                          <a:cs typeface="TH SarabunIT๙"/>
                        </a:rPr>
                        <a:t>จว.</a:t>
                      </a:r>
                      <a:r>
                        <a:rPr lang="th-TH" sz="3200" b="1" spc="-30" dirty="0" smtClean="0">
                          <a:latin typeface="+mn-lt"/>
                          <a:ea typeface="Calibri"/>
                          <a:cs typeface="TH SarabunIT๙"/>
                        </a:rPr>
                        <a:t>นครราชสีมา</a:t>
                      </a:r>
                      <a:r>
                        <a:rPr lang="th-TH" sz="3200" b="1" dirty="0" smtClean="0">
                          <a:latin typeface="+mn-lt"/>
                          <a:ea typeface="Calibri"/>
                          <a:cs typeface="TH SarabunIT๙"/>
                        </a:rPr>
                        <a:t> ขอเชิญผู้ที่รู้จักคุ้นเคยร่วมพิธีฯ</a:t>
                      </a:r>
                    </a:p>
                    <a:p>
                      <a:pPr algn="thaiDist">
                        <a:spcAft>
                          <a:spcPts val="0"/>
                        </a:spcAft>
                      </a:pPr>
                      <a:r>
                        <a:rPr lang="th-TH" sz="3200" b="1" dirty="0" smtClean="0">
                          <a:latin typeface="+mn-lt"/>
                          <a:ea typeface="Calibri"/>
                          <a:cs typeface="TH SarabunIT๙"/>
                        </a:rPr>
                        <a:t>   ดังกล่าว </a:t>
                      </a:r>
                      <a:endParaRPr lang="en-US" sz="3200" b="1" dirty="0">
                        <a:latin typeface="Calibri"/>
                        <a:ea typeface="Calibri"/>
                        <a:cs typeface="Cordia New"/>
                      </a:endParaRPr>
                    </a:p>
                  </a:txBody>
                  <a:tcPr marL="114300" marR="114300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cell3D prstMaterial="dkEdge">
                      <a:bevel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Parallelogram 4"/>
          <p:cNvSpPr/>
          <p:nvPr/>
        </p:nvSpPr>
        <p:spPr>
          <a:xfrm>
            <a:off x="0" y="52636"/>
            <a:ext cx="12191999" cy="647736"/>
          </a:xfrm>
          <a:prstGeom prst="parallelogram">
            <a:avLst>
              <a:gd name="adj" fmla="val 113344"/>
            </a:avLst>
          </a:prstGeom>
          <a:solidFill>
            <a:srgbClr val="0122AF"/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ข้อสั่งการ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พล.ต.ท.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ดำรงศักดิ์  กิตติ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ประภัสร์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  </a:t>
            </a:r>
            <a:r>
              <a:rPr lang="th-TH" sz="4000" b="1" dirty="0" err="1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ผบช.ภ.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๓</a:t>
            </a:r>
            <a:endParaRPr lang="th-TH" sz="4000" b="1" dirty="0">
              <a:solidFill>
                <a:schemeClr val="bg1"/>
              </a:solidFill>
              <a:latin typeface="TH SarabunIT๙" panose="020B0500040200020003" pitchFamily="34" charset="-34"/>
              <a:ea typeface="Calibri" panose="020F0502020204030204" pitchFamily="34" charset="0"/>
              <a:cs typeface="TH SarabunIT๙" panose="020B0500040200020003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473538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521737223"/>
              </p:ext>
            </p:extLst>
          </p:nvPr>
        </p:nvGraphicFramePr>
        <p:xfrm>
          <a:off x="182880" y="776413"/>
          <a:ext cx="11873132" cy="6065520"/>
        </p:xfrm>
        <a:graphic>
          <a:graphicData uri="http://schemas.openxmlformats.org/drawingml/2006/table">
            <a:tbl>
              <a:tblPr firstRow="1" bandRow="1">
                <a:tableStyleId>{7DF18680-E054-41AD-8BC1-D1AEF772440D}</a:tableStyleId>
              </a:tblPr>
              <a:tblGrid>
                <a:gridCol w="11873132"/>
              </a:tblGrid>
              <a:tr h="490684">
                <a:tc>
                  <a:txBody>
                    <a:bodyPr/>
                    <a:lstStyle/>
                    <a:p>
                      <a:pPr algn="ctr"/>
                      <a:r>
                        <a:rPr lang="th-TH" sz="4000" b="1" dirty="0" smtClean="0">
                          <a:solidFill>
                            <a:schemeClr val="bg1"/>
                          </a:solidFill>
                          <a:latin typeface="TH SarabunIT๙" panose="020B0500040200020003" pitchFamily="34" charset="-34"/>
                          <a:cs typeface="TH SarabunIT๙" panose="020B0500040200020003" pitchFamily="34" charset="-34"/>
                        </a:rPr>
                        <a:t>ข้อสั่งการ</a:t>
                      </a:r>
                      <a:endParaRPr lang="en-US" sz="4000" b="1" dirty="0">
                        <a:solidFill>
                          <a:schemeClr val="bg1"/>
                        </a:solidFill>
                        <a:latin typeface="TH SarabunIT๙" panose="020B0500040200020003" pitchFamily="34" charset="-34"/>
                        <a:cs typeface="TH SarabunIT๙" panose="020B0500040200020003" pitchFamily="34" charset="-34"/>
                      </a:endParaRPr>
                    </a:p>
                  </a:txBody>
                  <a:tcPr anchor="ctr">
                    <a:cell3D prstMaterial="dkEdge">
                      <a:bevel prst="relaxedInset"/>
                      <a:lightRig rig="flood" dir="t"/>
                    </a:cell3D>
                    <a:solidFill>
                      <a:schemeClr val="accent4">
                        <a:lumMod val="50000"/>
                      </a:schemeClr>
                    </a:solidFill>
                  </a:tcPr>
                </a:tc>
              </a:tr>
              <a:tr h="3487783">
                <a:tc>
                  <a:txBody>
                    <a:bodyPr/>
                    <a:lstStyle/>
                    <a:p>
                      <a:pPr marL="0" marR="0" indent="0" algn="thaiDist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th-TH" sz="3200" b="1" baseline="0" dirty="0" smtClean="0">
                          <a:solidFill>
                            <a:schemeClr val="accent4">
                              <a:lumMod val="50000"/>
                            </a:schemeClr>
                          </a:solidFill>
                          <a:latin typeface="TH SarabunIT๙" panose="020B0500040200020003" pitchFamily="34" charset="-34"/>
                          <a:ea typeface="Calibri"/>
                          <a:cs typeface="TH SarabunIT๙" panose="020B0500040200020003" pitchFamily="34" charset="-34"/>
                          <a:sym typeface="Wingdings" panose="05000000000000000000" pitchFamily="2" charset="2"/>
                        </a:rPr>
                        <a:t></a:t>
                      </a:r>
                      <a:r>
                        <a:rPr lang="th-TH" sz="3200" b="1" spc="-30" dirty="0" smtClean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การ</a:t>
                      </a:r>
                      <a:r>
                        <a:rPr lang="th-TH" sz="3200" b="1" spc="-3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ขับเคลื่อนการพัฒนาประเทศตามโครงการไทยนิยม ยั่งยืน มีหลักในการดำเนินการ ๑๐ ข้อ </a:t>
                      </a:r>
                      <a:r>
                        <a:rPr lang="th-TH" sz="3200" b="1" spc="-30" dirty="0" smtClean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ซึ่ง</a:t>
                      </a:r>
                      <a:r>
                        <a:rPr lang="th-TH" sz="3200" b="1" spc="-3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ในส่วนที่เกี่ยวข้องกับหน่วยงาน </a:t>
                      </a:r>
                      <a:r>
                        <a:rPr lang="th-TH" sz="3200" b="1" spc="-30" dirty="0" err="1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ตร.</a:t>
                      </a:r>
                      <a:r>
                        <a:rPr lang="th-TH" sz="3200" b="1" spc="-3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ได้แก่ ร่วมแก้ไขปัญหา</a:t>
                      </a:r>
                      <a:r>
                        <a:rPr lang="th-TH" sz="3200" b="1" spc="-30" dirty="0" err="1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ยาเสพติด</a:t>
                      </a:r>
                      <a:r>
                        <a:rPr lang="th-TH" sz="3200" b="1" spc="-3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(ข้อที่ ๙) และ งานตามภารกิจของทุกหน่วยงาน (ข้อที่๑๐) สำหรับหน้าที่ของ </a:t>
                      </a:r>
                      <a:r>
                        <a:rPr lang="th-TH" sz="3200" b="1" spc="-30" dirty="0" err="1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ตร.</a:t>
                      </a:r>
                      <a:r>
                        <a:rPr lang="th-TH" sz="3200" b="1" spc="-3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สรุปสาระสำคัญได้ดังนี้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50" dirty="0" smtClean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๑</a:t>
                      </a:r>
                      <a:r>
                        <a:rPr lang="th-TH" sz="3200" b="1" spc="-5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) ให้การสนับสนุนการปฏิบัติงานของคณะกรรมการขับเคลื่อน และทีมขับเคลื่อนการพัฒนาประเทศ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30" dirty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 </a:t>
                      </a:r>
                      <a:r>
                        <a:rPr lang="th-TH" sz="3200" b="1" spc="-30" dirty="0" smtClean="0"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</a:t>
                      </a:r>
                      <a:r>
                        <a:rPr lang="th-TH" sz="3200" b="1" spc="-3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ตามโครงการฯ ที่อยู่ปฏิบัติหน้าที่ในพื้นที่ (ตามกรอบระยะเวลา) 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30" dirty="0" smtClean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๒</a:t>
                      </a:r>
                      <a:r>
                        <a:rPr lang="th-TH" sz="3200" b="1" spc="-3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) กรอบระยะเวลาในการดำเนินการ แบ่งเป็น ๔ ช่วง ดังนี้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30" dirty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</a:t>
                      </a:r>
                      <a:r>
                        <a:rPr lang="th-TH" sz="3200" b="1" spc="-3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en-US" sz="3200" b="1" spc="-30" dirty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 </a:t>
                      </a:r>
                      <a:r>
                        <a:rPr lang="th-TH" sz="3200" b="1" u="sng" spc="-30" dirty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ช่วงที่ ๑</a:t>
                      </a:r>
                      <a:r>
                        <a:rPr lang="th-TH" sz="3200" b="1" u="none" spc="-30" dirty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</a:t>
                      </a:r>
                      <a:r>
                        <a:rPr lang="th-TH" sz="3200" b="1" spc="-30" dirty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ระหว่างวันที่ ๒๑ ก.พ.</a:t>
                      </a:r>
                      <a:r>
                        <a:rPr lang="en-US" sz="3200" b="1" spc="-30" dirty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</a:t>
                      </a:r>
                      <a:r>
                        <a:rPr lang="th-TH" sz="3200" b="1" spc="-30" dirty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๒๐ มี.ค.</a:t>
                      </a:r>
                      <a:r>
                        <a:rPr lang="th-TH" sz="3200" b="1" spc="-3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๖๑     </a:t>
                      </a:r>
                      <a:r>
                        <a:rPr lang="en-US" sz="3200" b="1" spc="-3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 </a:t>
                      </a:r>
                      <a:r>
                        <a:rPr lang="th-TH" sz="3200" b="1" u="sng" spc="-3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ช่วงที่ ๓</a:t>
                      </a:r>
                      <a:r>
                        <a:rPr lang="th-TH" sz="3200" b="1" u="none" spc="-3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</a:t>
                      </a:r>
                      <a:r>
                        <a:rPr lang="th-TH" sz="3200" b="1" spc="-3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ระหว่างวันที่ ๑๑ เม.ย.</a:t>
                      </a:r>
                      <a:r>
                        <a:rPr lang="en-US" sz="3200" b="1" spc="-3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</a:t>
                      </a:r>
                      <a:r>
                        <a:rPr lang="th-TH" sz="3200" b="1" spc="-3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๓๐ เม.ย.๖๑</a:t>
                      </a:r>
                      <a:endParaRPr lang="en-US" sz="3200" b="1" dirty="0">
                        <a:solidFill>
                          <a:schemeClr val="tx1"/>
                        </a:solidFill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3200" b="1" spc="-30" dirty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en-US" sz="3200" b="1" spc="-3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- </a:t>
                      </a:r>
                      <a:r>
                        <a:rPr lang="th-TH" sz="3200" b="1" u="sng" spc="-30" dirty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ช่วงที่ ๒</a:t>
                      </a:r>
                      <a:r>
                        <a:rPr lang="th-TH" sz="3200" b="1" u="none" spc="-30" dirty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</a:t>
                      </a:r>
                      <a:r>
                        <a:rPr lang="th-TH" sz="3200" b="1" spc="-30" dirty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ระหว่างวันที่ ๒๑ มี.ค.</a:t>
                      </a:r>
                      <a:r>
                        <a:rPr lang="en-US" sz="3200" b="1" spc="-30" dirty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</a:t>
                      </a:r>
                      <a:r>
                        <a:rPr lang="th-TH" sz="3200" b="1" spc="-30" dirty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๑๐ เม.ย.</a:t>
                      </a:r>
                      <a:r>
                        <a:rPr lang="th-TH" sz="3200" b="1" spc="-3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๖๑    </a:t>
                      </a:r>
                      <a:r>
                        <a:rPr lang="en-US" sz="3200" b="1" spc="-3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 </a:t>
                      </a:r>
                      <a:r>
                        <a:rPr lang="th-TH" sz="3200" b="1" u="sng" spc="-3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ช่วงที่ ๔</a:t>
                      </a:r>
                      <a:r>
                        <a:rPr lang="th-TH" sz="3200" b="1" u="none" spc="-30" dirty="0" smtClean="0">
                          <a:solidFill>
                            <a:srgbClr val="FF0000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</a:t>
                      </a:r>
                      <a:r>
                        <a:rPr lang="th-TH" sz="3200" b="1" spc="-3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ระหว่างวันที่   ๑ </a:t>
                      </a:r>
                      <a:r>
                        <a:rPr lang="en-US" sz="3200" b="1" spc="-3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-</a:t>
                      </a:r>
                      <a:r>
                        <a:rPr lang="th-TH" sz="3200" b="1" spc="-3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๒๐ พ.ค.๖๑</a:t>
                      </a:r>
                      <a:r>
                        <a:rPr lang="en-US" sz="3200" b="1" spc="-30" dirty="0" smtClean="0">
                          <a:solidFill>
                            <a:schemeClr val="tx1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</a:t>
                      </a:r>
                      <a:endParaRPr lang="en-US" sz="3200" b="1" dirty="0">
                        <a:solidFill>
                          <a:schemeClr val="tx1"/>
                        </a:solidFill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en-US" sz="3200" b="1" spc="-3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</a:t>
                      </a:r>
                      <a:r>
                        <a:rPr lang="th-TH" sz="3200" b="1" spc="-20" dirty="0" smtClean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๓</a:t>
                      </a:r>
                      <a:r>
                        <a:rPr lang="th-TH" sz="3200" b="1" spc="-2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) </a:t>
                      </a:r>
                      <a:r>
                        <a:rPr lang="th-TH" sz="3200" b="1" spc="-20" dirty="0" err="1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สยศ.ตร.</a:t>
                      </a:r>
                      <a:r>
                        <a:rPr lang="th-TH" sz="3200" b="1" spc="-2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รับผิดชอบในการรายงานผลการปฏิบัติของ </a:t>
                      </a:r>
                      <a:r>
                        <a:rPr lang="th-TH" sz="3200" b="1" spc="-20" dirty="0" err="1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ตร.</a:t>
                      </a:r>
                      <a:r>
                        <a:rPr lang="th-TH" sz="3200" b="1" spc="-2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ในระดับพื้นที่ รวมถึงกำหนดรูปแบบ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3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  </a:t>
                      </a:r>
                      <a:r>
                        <a:rPr lang="th-TH" sz="3200" b="1" spc="-30" dirty="0" smtClean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 รายงาน</a:t>
                      </a:r>
                      <a:r>
                        <a:rPr lang="th-TH" sz="3200" b="1" spc="-3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ผล ตัวชี้วัด และประเมินผลการดำเนินการด้วย</a:t>
                      </a:r>
                      <a:endParaRPr lang="en-US" sz="3200" b="1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  <a:p>
                      <a:pPr algn="l">
                        <a:spcAft>
                          <a:spcPts val="0"/>
                        </a:spcAft>
                      </a:pPr>
                      <a:r>
                        <a:rPr lang="th-TH" sz="3200" b="1" spc="-2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เ</a:t>
                      </a:r>
                      <a:r>
                        <a:rPr lang="th-TH" sz="3200" b="1" spc="-80" baseline="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พื่อเป็นการขับเคลื่อนตามโครงการฯ ดังกล่าว ให้ </a:t>
                      </a:r>
                      <a:r>
                        <a:rPr lang="th-TH" sz="3200" b="1" spc="-80" baseline="0" dirty="0" err="1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หน.สภ.</a:t>
                      </a:r>
                      <a:r>
                        <a:rPr lang="th-TH" sz="3200" b="1" spc="-80" baseline="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และ </a:t>
                      </a:r>
                      <a:r>
                        <a:rPr lang="th-TH" sz="3200" b="1" spc="-80" baseline="0" dirty="0" err="1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ภ.จว.</a:t>
                      </a:r>
                      <a:r>
                        <a:rPr lang="th-TH" sz="3200" b="1" spc="-80" baseline="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 เตรียมความ</a:t>
                      </a:r>
                      <a:r>
                        <a:rPr lang="th-TH" sz="3200" b="1" spc="-80" baseline="0" dirty="0" smtClean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พร้อมใน</a:t>
                      </a:r>
                      <a:r>
                        <a:rPr lang="th-TH" sz="3200" b="1" spc="-80" baseline="0" dirty="0">
                          <a:solidFill>
                            <a:srgbClr val="0D0D0D"/>
                          </a:solidFill>
                          <a:latin typeface="TH SarabunIT๙" pitchFamily="34" charset="-34"/>
                          <a:ea typeface="Calibri"/>
                          <a:cs typeface="TH SarabunIT๙" pitchFamily="34" charset="-34"/>
                        </a:rPr>
                        <a:t>การดำเนินการด้วย</a:t>
                      </a:r>
                      <a:endParaRPr lang="en-US" sz="3200" b="1" spc="-80" baseline="0" dirty="0">
                        <a:latin typeface="TH SarabunIT๙" pitchFamily="34" charset="-34"/>
                        <a:ea typeface="Calibri"/>
                        <a:cs typeface="TH SarabunIT๙" pitchFamily="34" charset="-34"/>
                      </a:endParaRPr>
                    </a:p>
                  </a:txBody>
                  <a:tcPr marL="114300" marR="114300" marT="0" marB="0">
                    <a:cell3D prstMaterial="dkEdge">
                      <a:bevel prst="relaxedInset"/>
                      <a:lightRig rig="flood" dir="t"/>
                    </a:cell3D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5" name="Parallelogram 2"/>
          <p:cNvSpPr/>
          <p:nvPr/>
        </p:nvSpPr>
        <p:spPr>
          <a:xfrm>
            <a:off x="0" y="13447"/>
            <a:ext cx="12191999" cy="718074"/>
          </a:xfrm>
          <a:prstGeom prst="parallelogram">
            <a:avLst>
              <a:gd name="adj" fmla="val 113344"/>
            </a:avLst>
          </a:prstGeom>
          <a:solidFill>
            <a:schemeClr val="accent4">
              <a:lumMod val="50000"/>
            </a:schemeClr>
          </a:solidFill>
          <a:ln>
            <a:noFill/>
          </a:ln>
          <a:effectLst>
            <a:outerShdw blurRad="190500" dist="228600" dir="2700000" algn="ctr">
              <a:srgbClr val="000000">
                <a:alpha val="30000"/>
              </a:srgbClr>
            </a:outerShdw>
          </a:effectLst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defRPr/>
            </a:pPr>
            <a:r>
              <a:rPr lang="th-TH" sz="4000" b="1" dirty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ข้อสั่ง</a:t>
            </a:r>
            <a:r>
              <a:rPr lang="th-TH" sz="4000" b="1" dirty="0" smtClean="0">
                <a:solidFill>
                  <a:schemeClr val="bg1"/>
                </a:solidFill>
                <a:latin typeface="TH SarabunIT๙" panose="020B0500040200020003" pitchFamily="34" charset="-34"/>
                <a:ea typeface="Calibri" panose="020F0502020204030204" pitchFamily="34" charset="0"/>
                <a:cs typeface="TH SarabunIT๙" panose="020B0500040200020003" pitchFamily="34" charset="-34"/>
              </a:rPr>
              <a:t>การ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พล.ต.ต.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วิ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สาร์ท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  สมปราชญ์ รอง </a:t>
            </a:r>
            <a:r>
              <a:rPr lang="th-TH" sz="4000" b="1" dirty="0" err="1" smtClean="0">
                <a:latin typeface="TH SarabunIT๙" pitchFamily="34" charset="-34"/>
                <a:cs typeface="TH SarabunIT๙" pitchFamily="34" charset="-34"/>
              </a:rPr>
              <a:t>ผบช.ภ.</a:t>
            </a:r>
            <a:r>
              <a:rPr lang="th-TH" sz="4000" b="1" dirty="0" smtClean="0">
                <a:latin typeface="TH SarabunIT๙" pitchFamily="34" charset="-34"/>
                <a:cs typeface="TH SarabunIT๙" pitchFamily="34" charset="-34"/>
              </a:rPr>
              <a:t>๓</a:t>
            </a:r>
            <a:endParaRPr lang="th-TH" sz="4000" b="1" dirty="0">
              <a:solidFill>
                <a:schemeClr val="bg1"/>
              </a:solidFill>
              <a:latin typeface="TH SarabunIT๙" pitchFamily="34" charset="-34"/>
              <a:ea typeface="Calibri" panose="020F0502020204030204" pitchFamily="34" charset="0"/>
              <a:cs typeface="TH SarabunIT๙" pitchFamily="34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438393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1816</TotalTime>
  <Words>2176</Words>
  <Application>Microsoft Office PowerPoint</Application>
  <PresentationFormat>Widescreen</PresentationFormat>
  <Paragraphs>136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24" baseType="lpstr">
      <vt:lpstr>Arial</vt:lpstr>
      <vt:lpstr>Calibri</vt:lpstr>
      <vt:lpstr>Calibri Light</vt:lpstr>
      <vt:lpstr>Cordia New</vt:lpstr>
      <vt:lpstr>Gill Sans Ultra Bold Condensed</vt:lpstr>
      <vt:lpstr>TH SarabunIT๙</vt:lpstr>
      <vt:lpstr>Times New Roman</vt:lpstr>
      <vt:lpstr>Wingdings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u-maporn.r</dc:creator>
  <cp:lastModifiedBy>u-maporn.r</cp:lastModifiedBy>
  <cp:revision>537</cp:revision>
  <cp:lastPrinted>2018-03-26T05:34:40Z</cp:lastPrinted>
  <dcterms:created xsi:type="dcterms:W3CDTF">2017-10-31T10:57:21Z</dcterms:created>
  <dcterms:modified xsi:type="dcterms:W3CDTF">2018-03-26T05:39:38Z</dcterms:modified>
</cp:coreProperties>
</file>